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1"/>
  </p:notesMasterIdLst>
  <p:sldIdLst>
    <p:sldId id="256" r:id="rId2"/>
    <p:sldId id="356" r:id="rId3"/>
    <p:sldId id="269" r:id="rId4"/>
    <p:sldId id="362" r:id="rId5"/>
    <p:sldId id="374" r:id="rId6"/>
    <p:sldId id="376" r:id="rId7"/>
    <p:sldId id="375" r:id="rId8"/>
    <p:sldId id="378" r:id="rId9"/>
    <p:sldId id="379" r:id="rId10"/>
    <p:sldId id="270" r:id="rId11"/>
    <p:sldId id="371" r:id="rId12"/>
    <p:sldId id="377" r:id="rId13"/>
    <p:sldId id="397" r:id="rId14"/>
    <p:sldId id="257" r:id="rId15"/>
    <p:sldId id="359" r:id="rId16"/>
    <p:sldId id="398" r:id="rId17"/>
    <p:sldId id="381" r:id="rId18"/>
    <p:sldId id="383" r:id="rId19"/>
    <p:sldId id="385" r:id="rId20"/>
    <p:sldId id="262" r:id="rId21"/>
    <p:sldId id="263" r:id="rId22"/>
    <p:sldId id="264" r:id="rId23"/>
    <p:sldId id="395" r:id="rId24"/>
    <p:sldId id="266" r:id="rId25"/>
    <p:sldId id="391" r:id="rId26"/>
    <p:sldId id="392" r:id="rId27"/>
    <p:sldId id="400" r:id="rId28"/>
    <p:sldId id="394" r:id="rId29"/>
    <p:sldId id="396" r:id="rId30"/>
    <p:sldId id="380" r:id="rId31"/>
    <p:sldId id="384" r:id="rId32"/>
    <p:sldId id="382" r:id="rId33"/>
    <p:sldId id="401" r:id="rId34"/>
    <p:sldId id="386" r:id="rId35"/>
    <p:sldId id="268" r:id="rId36"/>
    <p:sldId id="367" r:id="rId37"/>
    <p:sldId id="369" r:id="rId38"/>
    <p:sldId id="368" r:id="rId39"/>
    <p:sldId id="373" r:id="rId40"/>
    <p:sldId id="297" r:id="rId41"/>
    <p:sldId id="357" r:id="rId42"/>
    <p:sldId id="358" r:id="rId43"/>
    <p:sldId id="365" r:id="rId44"/>
    <p:sldId id="366" r:id="rId45"/>
    <p:sldId id="258" r:id="rId46"/>
    <p:sldId id="259" r:id="rId47"/>
    <p:sldId id="260" r:id="rId48"/>
    <p:sldId id="372" r:id="rId49"/>
    <p:sldId id="261" r:id="rId5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 Light"/>
        <a:ea typeface="Calibri Light"/>
        <a:cs typeface="Calibri Light"/>
        <a:sym typeface="Calibri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E8ECF4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E8ECF4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1131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4" name="제목 텍스트"/>
          <p:cNvSpPr txBox="1">
            <a:spLocks noGrp="1"/>
          </p:cNvSpPr>
          <p:nvPr>
            <p:ph type="title"/>
          </p:nvPr>
        </p:nvSpPr>
        <p:spPr>
          <a:xfrm>
            <a:off x="3635895" y="3717032"/>
            <a:ext cx="5256586" cy="1585337"/>
          </a:xfrm>
          <a:prstGeom prst="rect">
            <a:avLst/>
          </a:prstGeom>
        </p:spPr>
        <p:txBody>
          <a:bodyPr/>
          <a:lstStyle>
            <a:lvl1pPr algn="r">
              <a:defRPr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제목 텍스트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>
            <a:lvl1pPr>
              <a:defRPr sz="25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395536" y="1268759"/>
            <a:ext cx="8402526" cy="488168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indent="1143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42900" indent="5715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42900" indent="10287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42900" indent="14859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87002"/>
            <a:ext cx="258624" cy="2483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395536" y="1268759"/>
            <a:ext cx="8402526" cy="488168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indent="1143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42900" indent="5715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42900" indent="10287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42900" indent="1485900">
              <a:spcBef>
                <a:spcPts val="300"/>
              </a:spcBef>
              <a:buSzTx/>
              <a:buFontTx/>
              <a:buNone/>
              <a:defRPr sz="16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제목 텍스트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>
            <a:lvl1pPr>
              <a:defRPr sz="25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제목 텍스트"/>
          <p:cNvSpPr txBox="1">
            <a:spLocks noGrp="1"/>
          </p:cNvSpPr>
          <p:nvPr>
            <p:ph type="title"/>
          </p:nvPr>
        </p:nvSpPr>
        <p:spPr>
          <a:xfrm>
            <a:off x="2843808" y="2240868"/>
            <a:ext cx="4320481" cy="2376265"/>
          </a:xfrm>
          <a:prstGeom prst="rect">
            <a:avLst/>
          </a:prstGeom>
        </p:spPr>
        <p:txBody>
          <a:bodyPr anchor="t"/>
          <a:lstStyle>
            <a:lvl1pPr algn="ctr">
              <a:defRPr sz="7000">
                <a:solidFill>
                  <a:srgbClr val="A5B7C7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51282"/>
            <a:ext cx="258624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" name="제목 텍스트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854075" marR="0" indent="-3968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1900" marR="0" indent="-3175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689100" marR="0" indent="-3175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46300" marR="0" indent="-3175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5717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289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4861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39433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mis.or.kr/customer/price/wholesale/period.do?action=monthly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mis.or.kr/customer/price/wholesale/period.do?action=monthly" TargetMode="External"/><Relationship Id="rId2" Type="http://schemas.openxmlformats.org/officeDocument/2006/relationships/hyperlink" Target="http://kosis.kr/index/index.do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mis.or.kr/customer/price/wholesale/period.do?action=monthly" TargetMode="External"/><Relationship Id="rId2" Type="http://schemas.openxmlformats.org/officeDocument/2006/relationships/hyperlink" Target="https://www.kati.net/statistics/periodPerformance.do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asis.krei.re.kr/index.do" TargetMode="External"/><Relationship Id="rId2" Type="http://schemas.openxmlformats.org/officeDocument/2006/relationships/hyperlink" Target="http://kosis.kr/index/index.do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제목 6"/>
          <p:cNvSpPr txBox="1">
            <a:spLocks noGrp="1"/>
          </p:cNvSpPr>
          <p:nvPr>
            <p:ph type="title"/>
          </p:nvPr>
        </p:nvSpPr>
        <p:spPr>
          <a:xfrm>
            <a:off x="3887415" y="3805677"/>
            <a:ext cx="5256585" cy="1585338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맑은 고딕"/>
              </a:rPr>
              <a:t>인공지능을 이용한 농산물 가격 예측 및 시각화</a:t>
            </a:r>
          </a:p>
        </p:txBody>
      </p:sp>
      <p:sp>
        <p:nvSpPr>
          <p:cNvPr id="68" name="직사각형 17"/>
          <p:cNvSpPr txBox="1"/>
          <p:nvPr/>
        </p:nvSpPr>
        <p:spPr>
          <a:xfrm>
            <a:off x="4688812" y="5405154"/>
            <a:ext cx="4013932" cy="811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맑은 고딕"/>
              </a:rPr>
              <a:t>명지대학교 캡스톤디자인</a:t>
            </a:r>
            <a:r>
              <a:t>1</a:t>
            </a:r>
          </a:p>
          <a:p>
            <a:pPr algn="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맑은 고딕"/>
              </a:rPr>
              <a:t>김세진 </a:t>
            </a:r>
            <a:r>
              <a:t>60161594</a:t>
            </a:r>
          </a:p>
          <a:p>
            <a:pPr algn="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맑은 고딕"/>
              </a:rPr>
              <a:t>김진혁</a:t>
            </a:r>
            <a:r>
              <a:t> 60170339 </a:t>
            </a:r>
          </a:p>
          <a:p>
            <a:pPr algn="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맑은 고딕"/>
              </a:rPr>
              <a:t>신성범 </a:t>
            </a:r>
            <a:r>
              <a:t>60165060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9B24F9-BC98-A04E-8B23-DD2895DD3B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</a:t>
            </a:fld>
            <a:endParaRPr lang="ko-Kore-KR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3092BE3-E0C2-A845-A94D-0DACF65F7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270212"/>
              </p:ext>
            </p:extLst>
          </p:nvPr>
        </p:nvGraphicFramePr>
        <p:xfrm>
          <a:off x="1528603" y="3429000"/>
          <a:ext cx="6086794" cy="7416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12935">
                  <a:extLst>
                    <a:ext uri="{9D8B030D-6E8A-4147-A177-3AD203B41FA5}">
                      <a16:colId xmlns:a16="http://schemas.microsoft.com/office/drawing/2014/main" val="669621795"/>
                    </a:ext>
                  </a:extLst>
                </a:gridCol>
                <a:gridCol w="121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r>
                        <a:rPr lang="ko-KR" altLang="en-US" b="1" dirty="0"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평균기온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r>
                        <a:rPr lang="ko-KR" altLang="en-US" b="1" dirty="0"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강수량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r>
                        <a:rPr lang="ko-KR" altLang="en-US" b="1" dirty="0"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일조시간</a:t>
                      </a:r>
                      <a:endParaRPr b="1" dirty="0"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r>
                        <a:rPr lang="ko-KR" altLang="en-US" b="1" dirty="0"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습도</a:t>
                      </a:r>
                      <a:endParaRPr b="1" dirty="0"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b="1" dirty="0"/>
                        <a:t>생산량</a:t>
                      </a:r>
                      <a:endParaRPr b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r>
                        <a:rPr dirty="0"/>
                        <a:t>  (-0.</a:t>
                      </a:r>
                      <a:r>
                        <a:rPr lang="en-US" altLang="ko-Kore-KR" dirty="0"/>
                        <a:t>02</a:t>
                      </a:r>
                      <a:r>
                        <a:rPr dirty="0"/>
                        <a:t>)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r>
                        <a:rPr dirty="0"/>
                        <a:t> </a:t>
                      </a:r>
                      <a:r>
                        <a:rPr lang="en-US" altLang="ko-Kore-KR" dirty="0"/>
                        <a:t> </a:t>
                      </a:r>
                      <a:r>
                        <a:rPr dirty="0"/>
                        <a:t>(-0.</a:t>
                      </a:r>
                      <a:r>
                        <a:rPr lang="en-US" altLang="ko-Kore-KR" dirty="0"/>
                        <a:t>13</a:t>
                      </a:r>
                      <a:r>
                        <a:rPr dirty="0"/>
                        <a:t>)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r>
                        <a:rPr dirty="0"/>
                        <a:t>  (0</a:t>
                      </a:r>
                      <a:r>
                        <a:rPr lang="en-US" altLang="ko-Kore-KR" dirty="0"/>
                        <a:t>.12</a:t>
                      </a:r>
                      <a:r>
                        <a:rPr dirty="0"/>
                        <a:t>)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O (</a:t>
                      </a:r>
                      <a:r>
                        <a:rPr lang="en-US" altLang="ko-Kore-KR" dirty="0"/>
                        <a:t>-</a:t>
                      </a:r>
                      <a:r>
                        <a:rPr dirty="0"/>
                        <a:t>0.5</a:t>
                      </a:r>
                      <a:r>
                        <a:rPr lang="en-US" altLang="ko-Kore-KR" dirty="0"/>
                        <a:t>2</a:t>
                      </a:r>
                      <a:r>
                        <a:rPr dirty="0"/>
                        <a:t>)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7D96C04D-9046-2548-ADF4-EB0D3EC24700}"/>
              </a:ext>
            </a:extLst>
          </p:cNvPr>
          <p:cNvSpPr txBox="1"/>
          <p:nvPr/>
        </p:nvSpPr>
        <p:spPr>
          <a:xfrm>
            <a:off x="1080470" y="1714500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dirty="0"/>
              <a:t>1</a:t>
            </a:r>
            <a:r>
              <a:rPr dirty="0"/>
              <a:t>-</a:t>
            </a:r>
            <a:r>
              <a:rPr lang="en-US" altLang="ko-KR" dirty="0"/>
              <a:t>1</a:t>
            </a:r>
            <a:r>
              <a:rPr dirty="0"/>
              <a:t>-1)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dirty="0">
                <a:solidFill>
                  <a:schemeClr val="tx1"/>
                </a:solidFill>
                <a:sym typeface="Calibri"/>
              </a:rPr>
              <a:t>8~10</a:t>
            </a:r>
            <a:r>
              <a:rPr lang="ko-KR" altLang="en-US" dirty="0">
                <a:solidFill>
                  <a:schemeClr val="tx1"/>
                </a:solidFill>
                <a:sym typeface="Calibri"/>
              </a:rPr>
              <a:t>월 강수량</a:t>
            </a:r>
            <a:r>
              <a:rPr lang="ko-KR" altLang="en-US" b="1" dirty="0">
                <a:sym typeface="Calibri"/>
              </a:rPr>
              <a:t>은 </a:t>
            </a:r>
            <a:r>
              <a:rPr lang="ko-KR" altLang="en-US" b="1" dirty="0">
                <a:solidFill>
                  <a:schemeClr val="tx1"/>
                </a:solidFill>
                <a:sym typeface="Calibri"/>
              </a:rPr>
              <a:t>무 생산량</a:t>
            </a:r>
            <a:r>
              <a:rPr lang="ko-KR" altLang="en-US" b="1" dirty="0">
                <a:sym typeface="Calibri"/>
              </a:rPr>
              <a:t>과 얼마만큼의</a:t>
            </a:r>
            <a:r>
              <a:rPr lang="en-US" altLang="ko-KR" b="1" dirty="0">
                <a:sym typeface="Calibri"/>
              </a:rPr>
              <a:t> </a:t>
            </a:r>
            <a:r>
              <a:rPr lang="ko-KR" altLang="en-US" b="1" dirty="0">
                <a:sym typeface="Calibri"/>
              </a:rPr>
              <a:t>상관관계가 있는가</a:t>
            </a:r>
            <a:r>
              <a:rPr lang="en-US" altLang="ko-KR" b="1" dirty="0">
                <a:sym typeface="Calibri"/>
              </a:rPr>
              <a:t>?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2D85662-60E8-B640-BFB6-9F79914E70C9}"/>
              </a:ext>
            </a:extLst>
          </p:cNvPr>
          <p:cNvSpPr/>
          <p:nvPr/>
        </p:nvSpPr>
        <p:spPr>
          <a:xfrm>
            <a:off x="6315872" y="3200965"/>
            <a:ext cx="1345324" cy="1145628"/>
          </a:xfrm>
          <a:prstGeom prst="frame">
            <a:avLst>
              <a:gd name="adj1" fmla="val 6201"/>
            </a:avLst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209CC13-174A-F841-95FA-CF39764FE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결과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387C7-0027-1E47-A792-A272B499A1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5056876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7736535-E8EE-B74D-AA87-862598468ABB}"/>
              </a:ext>
            </a:extLst>
          </p:cNvPr>
          <p:cNvSpPr txBox="1"/>
          <p:nvPr/>
        </p:nvSpPr>
        <p:spPr>
          <a:xfrm>
            <a:off x="1703963" y="1913632"/>
            <a:ext cx="5957233" cy="796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dirty="0"/>
              <a:t>1</a:t>
            </a:r>
            <a:r>
              <a:rPr dirty="0"/>
              <a:t>-</a:t>
            </a:r>
            <a:r>
              <a:rPr lang="en-US" altLang="ko-KR" dirty="0"/>
              <a:t>1</a:t>
            </a:r>
            <a:r>
              <a:rPr dirty="0"/>
              <a:t>-</a:t>
            </a:r>
            <a:r>
              <a:rPr lang="en-US" altLang="ko-KR" dirty="0"/>
              <a:t>3</a:t>
            </a:r>
            <a:r>
              <a:rPr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tx1"/>
                </a:solidFill>
                <a:sym typeface="Calibri"/>
              </a:rPr>
              <a:t>5~7</a:t>
            </a:r>
            <a:r>
              <a:rPr lang="ko-KR" altLang="en-US" dirty="0">
                <a:solidFill>
                  <a:schemeClr val="tx1"/>
                </a:solidFill>
                <a:sym typeface="Calibri"/>
              </a:rPr>
              <a:t>월 일조량</a:t>
            </a:r>
            <a:r>
              <a:rPr lang="ko-KR" altLang="en-US" b="1" dirty="0">
                <a:sym typeface="Calibri"/>
              </a:rPr>
              <a:t>은 </a:t>
            </a:r>
            <a:r>
              <a:rPr lang="ko-KR" altLang="en-US" b="1" dirty="0">
                <a:solidFill>
                  <a:schemeClr val="tx1"/>
                </a:solidFill>
                <a:sym typeface="Calibri"/>
              </a:rPr>
              <a:t>고추 생산량</a:t>
            </a:r>
            <a:r>
              <a:rPr lang="ko-KR" altLang="en-US" b="1" dirty="0">
                <a:sym typeface="Calibri"/>
              </a:rPr>
              <a:t>과 상관관계가 있는가</a:t>
            </a:r>
            <a:r>
              <a:rPr lang="en-US" altLang="ko-KR" b="1" dirty="0">
                <a:sym typeface="Calibri"/>
              </a:rPr>
              <a:t>?</a:t>
            </a:r>
          </a:p>
          <a:p>
            <a:pPr marL="342900" indent="-342900">
              <a:buFont typeface="+mj-lt"/>
              <a:buAutoNum type="alphaLcPeriod"/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US" altLang="ko-KR" b="1" dirty="0">
              <a:sym typeface="Calibri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D5CBA2-5ED2-414B-A9B7-6EAD6142E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169017"/>
              </p:ext>
            </p:extLst>
          </p:nvPr>
        </p:nvGraphicFramePr>
        <p:xfrm>
          <a:off x="1528603" y="3429000"/>
          <a:ext cx="6086794" cy="7416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12935">
                  <a:extLst>
                    <a:ext uri="{9D8B030D-6E8A-4147-A177-3AD203B41FA5}">
                      <a16:colId xmlns:a16="http://schemas.microsoft.com/office/drawing/2014/main" val="669621795"/>
                    </a:ext>
                  </a:extLst>
                </a:gridCol>
                <a:gridCol w="121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0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r>
                        <a:rPr lang="ko-KR" altLang="en-US" b="1" dirty="0"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평균기온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r>
                        <a:rPr lang="ko-KR" altLang="en-US" b="1" dirty="0"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강수량</a:t>
                      </a:r>
                      <a:endParaRPr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r>
                        <a:rPr lang="ko-KR" altLang="en-US" b="1" dirty="0"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일조시간</a:t>
                      </a:r>
                      <a:endParaRPr b="1" dirty="0"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latin typeface="Calibri Light"/>
                          <a:ea typeface="Calibri Light"/>
                          <a:cs typeface="Calibri Light"/>
                        </a:defRPr>
                      </a:pPr>
                      <a:r>
                        <a:rPr lang="ko-KR" altLang="en-US" b="1" dirty="0"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습도</a:t>
                      </a:r>
                      <a:endParaRPr b="1" dirty="0"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b="1" dirty="0"/>
                        <a:t>생산량</a:t>
                      </a:r>
                      <a:endParaRPr b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r>
                        <a:rPr dirty="0"/>
                        <a:t>  (-</a:t>
                      </a:r>
                      <a:r>
                        <a:rPr lang="en-US" altLang="ko-KR" dirty="0"/>
                        <a:t>1</a:t>
                      </a:r>
                      <a:r>
                        <a:rPr dirty="0"/>
                        <a:t>.</a:t>
                      </a:r>
                      <a:r>
                        <a:rPr lang="en-US" altLang="ko-KR" dirty="0"/>
                        <a:t>33</a:t>
                      </a:r>
                      <a:r>
                        <a:rPr dirty="0"/>
                        <a:t>)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dirty="0"/>
                        <a:t>X</a:t>
                      </a:r>
                      <a:r>
                        <a:rPr dirty="0"/>
                        <a:t> </a:t>
                      </a:r>
                      <a:r>
                        <a:rPr lang="en-US" altLang="ko-Kore-KR" dirty="0"/>
                        <a:t> </a:t>
                      </a:r>
                      <a:r>
                        <a:rPr dirty="0"/>
                        <a:t>(0.</a:t>
                      </a: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</a:t>
                      </a:r>
                      <a:r>
                        <a:rPr dirty="0"/>
                        <a:t>)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" altLang="ko-Kore-KR" dirty="0"/>
                        <a:t>O</a:t>
                      </a:r>
                      <a:r>
                        <a:rPr dirty="0"/>
                        <a:t>  (</a:t>
                      </a:r>
                      <a:r>
                        <a:rPr lang="en-US" altLang="ko-KR" dirty="0"/>
                        <a:t>-</a:t>
                      </a:r>
                      <a:r>
                        <a:rPr dirty="0"/>
                        <a:t>0</a:t>
                      </a:r>
                      <a:r>
                        <a:rPr lang="en-US" altLang="ko-Kore-KR" dirty="0"/>
                        <a:t>.</a:t>
                      </a:r>
                      <a:r>
                        <a:rPr lang="en-US" altLang="ko-KR" dirty="0"/>
                        <a:t>44</a:t>
                      </a:r>
                      <a:r>
                        <a:rPr dirty="0"/>
                        <a:t>)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ore-KR" dirty="0"/>
                        <a:t>X</a:t>
                      </a:r>
                      <a:r>
                        <a:rPr dirty="0"/>
                        <a:t> (0.</a:t>
                      </a:r>
                      <a:r>
                        <a:rPr lang="en-US" altLang="ko-KR" dirty="0"/>
                        <a:t>13</a:t>
                      </a:r>
                      <a:r>
                        <a:rPr dirty="0"/>
                        <a:t>)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62CFD38-FAB6-B344-AC4C-646056A7E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결과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7D3FB-470A-2E43-8E54-F681B2D9053D}"/>
              </a:ext>
            </a:extLst>
          </p:cNvPr>
          <p:cNvSpPr txBox="1"/>
          <p:nvPr/>
        </p:nvSpPr>
        <p:spPr>
          <a:xfrm>
            <a:off x="2258358" y="4740165"/>
            <a:ext cx="484844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ko-KR" altLang="en-US" dirty="0"/>
              <a:t>고추는 민감한 작물이다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고추는 병충해 등 다른 변수의 영향을 크게 받아</a:t>
            </a:r>
            <a:endParaRPr lang="en-US" altLang="ko-KR" dirty="0"/>
          </a:p>
          <a:p>
            <a:r>
              <a:rPr lang="ko-KR" altLang="en-US" dirty="0"/>
              <a:t> 뚜렷한 상관관계가 나오지 않는다</a:t>
            </a:r>
            <a:r>
              <a:rPr lang="en-US" altLang="ko-KR" dirty="0"/>
              <a:t>.</a:t>
            </a: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D2E415-913A-7F4E-BBA0-5EBB9D6A05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11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2264804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A978A78-7716-1A4A-8098-7872A66EFD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결과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13" name="그룹">
            <a:extLst>
              <a:ext uri="{FF2B5EF4-FFF2-40B4-BE49-F238E27FC236}">
                <a16:creationId xmlns:a16="http://schemas.microsoft.com/office/drawing/2014/main" id="{0C62672F-3CE5-5E4F-B0AA-320E8B0557C1}"/>
              </a:ext>
            </a:extLst>
          </p:cNvPr>
          <p:cNvGrpSpPr/>
          <p:nvPr/>
        </p:nvGrpSpPr>
        <p:grpSpPr>
          <a:xfrm>
            <a:off x="370680" y="2820599"/>
            <a:ext cx="8402639" cy="1216802"/>
            <a:chOff x="0" y="0"/>
            <a:chExt cx="8402637" cy="1216800"/>
          </a:xfrm>
        </p:grpSpPr>
        <p:sp>
          <p:nvSpPr>
            <p:cNvPr id="14" name="모서리가 둥근 직사각형">
              <a:extLst>
                <a:ext uri="{FF2B5EF4-FFF2-40B4-BE49-F238E27FC236}">
                  <a16:creationId xmlns:a16="http://schemas.microsoft.com/office/drawing/2014/main" id="{DB5EB356-B146-C148-ACA1-FD96BE6B8400}"/>
                </a:ext>
              </a:extLst>
            </p:cNvPr>
            <p:cNvSpPr/>
            <p:nvPr/>
          </p:nvSpPr>
          <p:spPr>
            <a:xfrm>
              <a:off x="0" y="0"/>
              <a:ext cx="8402637" cy="121680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ts val="600"/>
                </a:spcBef>
                <a:defRPr sz="2000" i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" name="1. 농산물(고추,마늘,양파) 공급량이 가격에 영향을 끼치는가?">
              <a:extLst>
                <a:ext uri="{FF2B5EF4-FFF2-40B4-BE49-F238E27FC236}">
                  <a16:creationId xmlns:a16="http://schemas.microsoft.com/office/drawing/2014/main" id="{BF7A1AF6-CC3E-3D4C-B4A8-11116482FC90}"/>
                </a:ext>
              </a:extLst>
            </p:cNvPr>
            <p:cNvSpPr txBox="1"/>
            <p:nvPr/>
          </p:nvSpPr>
          <p:spPr>
            <a:xfrm>
              <a:off x="59399" y="13368"/>
              <a:ext cx="8283840" cy="1190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spAutoFit/>
            </a:bodyPr>
            <a:lstStyle/>
            <a:p>
              <a:pPr algn="ctr" defTabSz="889000">
                <a:lnSpc>
                  <a:spcPct val="90000"/>
                </a:lnSpc>
                <a:spcBef>
                  <a:spcPts val="800"/>
                </a:spcBef>
                <a:defRPr sz="2000" i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rPr dirty="0" err="1"/>
                <a:t>농산물</a:t>
              </a:r>
              <a:r>
                <a:rPr dirty="0"/>
                <a:t>(</a:t>
              </a:r>
              <a:r>
                <a:rPr lang="ko-KR" altLang="en-US" dirty="0"/>
                <a:t>배추</a:t>
              </a:r>
              <a:r>
                <a:rPr lang="en-US" altLang="ko-KR" dirty="0"/>
                <a:t>,</a:t>
              </a:r>
              <a:r>
                <a:rPr lang="ko-KR" altLang="en-US" dirty="0"/>
                <a:t>무</a:t>
              </a:r>
              <a:r>
                <a:rPr lang="en-US" altLang="ko-KR" dirty="0"/>
                <a:t>,</a:t>
              </a:r>
              <a:r>
                <a:rPr dirty="0" err="1"/>
                <a:t>고추,마늘,양파</a:t>
              </a:r>
              <a:r>
                <a:rPr dirty="0"/>
                <a:t>)</a:t>
              </a:r>
              <a:r>
                <a:rPr lang="ko-KR" altLang="en-US" dirty="0"/>
                <a:t>별</a:t>
              </a:r>
              <a:r>
                <a:rPr dirty="0"/>
                <a:t> </a:t>
              </a:r>
              <a:r>
                <a:rPr lang="ko-KR" altLang="en-US" b="1" dirty="0"/>
                <a:t>생산량</a:t>
              </a:r>
              <a:r>
                <a:rPr lang="ko-KR" altLang="en-US" dirty="0"/>
                <a:t>과 </a:t>
              </a:r>
              <a:endParaRPr lang="en-US" altLang="ko-KR" dirty="0"/>
            </a:p>
            <a:p>
              <a:pPr algn="ctr" defTabSz="889000">
                <a:lnSpc>
                  <a:spcPct val="90000"/>
                </a:lnSpc>
                <a:spcBef>
                  <a:spcPts val="800"/>
                </a:spcBef>
                <a:defRPr sz="2000" i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rPr lang="ko-KR" altLang="en-US" dirty="0"/>
                <a:t>생육 기간 전체의 </a:t>
              </a:r>
              <a:r>
                <a:rPr lang="ko-KR" altLang="en-US" b="1" dirty="0" err="1"/>
                <a:t>기상요인</a:t>
              </a:r>
              <a:r>
                <a:rPr lang="en-US" altLang="ko-KR" dirty="0"/>
                <a:t>(</a:t>
              </a:r>
              <a:r>
                <a:rPr lang="ko-KR" altLang="en-US" dirty="0"/>
                <a:t>기온</a:t>
              </a:r>
              <a:r>
                <a:rPr lang="en-US" altLang="ko-KR" dirty="0"/>
                <a:t>,</a:t>
              </a:r>
              <a:r>
                <a:rPr lang="ko-KR" altLang="en-US" dirty="0"/>
                <a:t> 강수량</a:t>
              </a:r>
              <a:r>
                <a:rPr lang="en-US" altLang="ko-KR" dirty="0"/>
                <a:t>,</a:t>
              </a:r>
              <a:r>
                <a:rPr lang="ko-KR" altLang="en-US" dirty="0"/>
                <a:t> 일사량</a:t>
              </a:r>
              <a:r>
                <a:rPr lang="en-US" altLang="ko-KR" dirty="0"/>
                <a:t>,</a:t>
              </a:r>
              <a:r>
                <a:rPr lang="ko-KR" altLang="en-US" dirty="0"/>
                <a:t> 습도</a:t>
              </a:r>
              <a:r>
                <a:rPr lang="en-US" altLang="ko-KR" dirty="0"/>
                <a:t>)</a:t>
              </a:r>
              <a:r>
                <a:rPr lang="ko-KR" altLang="en-US" dirty="0"/>
                <a:t>는 </a:t>
              </a:r>
              <a:endParaRPr lang="en-US" altLang="ko-KR" dirty="0"/>
            </a:p>
            <a:p>
              <a:pPr algn="ctr" defTabSz="889000">
                <a:lnSpc>
                  <a:spcPct val="90000"/>
                </a:lnSpc>
                <a:spcBef>
                  <a:spcPts val="800"/>
                </a:spcBef>
                <a:defRPr sz="2000" i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rPr lang="ko-KR" altLang="en-US" dirty="0"/>
                <a:t> 상관관계가 있다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BFE45-B707-1949-942F-42BE8F8595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12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25642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5"/>
          <p:cNvGrpSpPr/>
          <p:nvPr/>
        </p:nvGrpSpPr>
        <p:grpSpPr>
          <a:xfrm>
            <a:off x="1147581" y="2242389"/>
            <a:ext cx="3173396" cy="1273742"/>
            <a:chOff x="-103164" y="510763"/>
            <a:chExt cx="3173395" cy="1273741"/>
          </a:xfrm>
        </p:grpSpPr>
        <p:sp>
          <p:nvSpPr>
            <p:cNvPr id="71" name="Text Box 5"/>
            <p:cNvSpPr txBox="1"/>
            <p:nvPr/>
          </p:nvSpPr>
          <p:spPr>
            <a:xfrm rot="2457997">
              <a:off x="-103164" y="953510"/>
              <a:ext cx="317339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농산물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가격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예측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br>
                <a:rPr dirty="0">
                  <a:latin typeface="+mn-lt"/>
                  <a:ea typeface="+mn-ea"/>
                  <a:cs typeface="+mn-cs"/>
                  <a:sym typeface="맑은 고딕"/>
                </a:rPr>
              </a:b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분석</a:t>
              </a:r>
              <a:endParaRPr dirty="0">
                <a:latin typeface="+mn-lt"/>
                <a:ea typeface="+mn-ea"/>
                <a:cs typeface="+mn-cs"/>
                <a:sym typeface="맑은 고딕"/>
              </a:endParaRPr>
            </a:p>
          </p:txBody>
        </p:sp>
        <p:sp>
          <p:nvSpPr>
            <p:cNvPr id="72" name="Text Box 4"/>
            <p:cNvSpPr txBox="1"/>
            <p:nvPr/>
          </p:nvSpPr>
          <p:spPr>
            <a:xfrm rot="2457997">
              <a:off x="1759729" y="510763"/>
              <a:ext cx="509112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dirty="0"/>
                <a:t>02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1794B6-FED2-2643-BAD9-BE73CE6DB2F8}"/>
              </a:ext>
            </a:extLst>
          </p:cNvPr>
          <p:cNvSpPr txBox="1"/>
          <p:nvPr/>
        </p:nvSpPr>
        <p:spPr>
          <a:xfrm>
            <a:off x="5002925" y="4463408"/>
            <a:ext cx="2230737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200" dirty="0">
                <a:solidFill>
                  <a:schemeClr val="bg2"/>
                </a:solidFill>
              </a:rPr>
              <a:t>1.</a:t>
            </a:r>
            <a:r>
              <a:rPr lang="ko-KR" altLang="en-US" sz="1200" dirty="0">
                <a:solidFill>
                  <a:schemeClr val="bg2"/>
                </a:solidFill>
              </a:rPr>
              <a:t> 농산물 가격 예측 </a:t>
            </a:r>
            <a:r>
              <a:rPr lang="ko-KR" altLang="en-US" sz="1200" dirty="0" err="1">
                <a:solidFill>
                  <a:schemeClr val="bg2"/>
                </a:solidFill>
              </a:rPr>
              <a:t>분석문항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200" dirty="0">
              <a:solidFill>
                <a:schemeClr val="bg2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2.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농산물 가격 예측 분석 데이터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200" dirty="0">
              <a:solidFill>
                <a:schemeClr val="bg2"/>
              </a:solidFill>
            </a:endParaRPr>
          </a:p>
          <a:p>
            <a:r>
              <a:rPr lang="en-US" altLang="ko-KR" sz="1200" dirty="0">
                <a:solidFill>
                  <a:schemeClr val="bg2"/>
                </a:solidFill>
              </a:rPr>
              <a:t>3.</a:t>
            </a:r>
            <a:r>
              <a:rPr lang="ko-KR" altLang="en-US" sz="1200" dirty="0">
                <a:solidFill>
                  <a:schemeClr val="bg2"/>
                </a:solidFill>
              </a:rPr>
              <a:t> 농산물 가격 예측 분석 과정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200" dirty="0">
              <a:solidFill>
                <a:schemeClr val="bg2"/>
              </a:solidFill>
            </a:endParaRPr>
          </a:p>
          <a:p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4.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rPr lang="ko-KR" altLang="en-US" sz="1200" dirty="0">
                <a:solidFill>
                  <a:schemeClr val="bg2"/>
                </a:solidFill>
              </a:rPr>
              <a:t>농산물 가격 예측 분석 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결과</a:t>
            </a:r>
            <a:endParaRPr kumimoji="0" lang="ko-Kore-KR" altLang="en-US" sz="12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AC7570-B6EC-5B4E-BE2E-61D0E59708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8274304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5"/>
          <p:cNvGrpSpPr/>
          <p:nvPr/>
        </p:nvGrpSpPr>
        <p:grpSpPr>
          <a:xfrm>
            <a:off x="1147581" y="2242389"/>
            <a:ext cx="3173396" cy="1273742"/>
            <a:chOff x="-103164" y="510763"/>
            <a:chExt cx="3173395" cy="1273741"/>
          </a:xfrm>
        </p:grpSpPr>
        <p:sp>
          <p:nvSpPr>
            <p:cNvPr id="71" name="Text Box 5"/>
            <p:cNvSpPr txBox="1"/>
            <p:nvPr/>
          </p:nvSpPr>
          <p:spPr>
            <a:xfrm rot="2457997">
              <a:off x="-103164" y="953510"/>
              <a:ext cx="317339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농산물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가격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예측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br>
                <a:rPr dirty="0">
                  <a:latin typeface="+mn-lt"/>
                  <a:ea typeface="+mn-ea"/>
                  <a:cs typeface="+mn-cs"/>
                  <a:sym typeface="맑은 고딕"/>
                </a:rPr>
              </a:b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분석</a:t>
              </a:r>
              <a:endParaRPr dirty="0">
                <a:latin typeface="+mn-lt"/>
                <a:ea typeface="+mn-ea"/>
                <a:cs typeface="+mn-cs"/>
                <a:sym typeface="맑은 고딕"/>
              </a:endParaRPr>
            </a:p>
          </p:txBody>
        </p:sp>
        <p:sp>
          <p:nvSpPr>
            <p:cNvPr id="72" name="Text Box 4"/>
            <p:cNvSpPr txBox="1"/>
            <p:nvPr/>
          </p:nvSpPr>
          <p:spPr>
            <a:xfrm rot="2457997">
              <a:off x="1593017" y="510763"/>
              <a:ext cx="84253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dirty="0"/>
                <a:t>02</a:t>
              </a:r>
              <a:r>
                <a:rPr lang="en-US" altLang="ko-KR" dirty="0"/>
                <a:t>-1</a:t>
              </a:r>
              <a:endParaRPr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47CAD4-AA26-1F40-A7B8-48104DB624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14</a:t>
            </a:fld>
            <a:endParaRPr lang="ko-Kore-KR" alt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9"/>
          <p:cNvGrpSpPr/>
          <p:nvPr/>
        </p:nvGrpSpPr>
        <p:grpSpPr>
          <a:xfrm>
            <a:off x="1593383" y="2632091"/>
            <a:ext cx="5957233" cy="1593817"/>
            <a:chOff x="0" y="0"/>
            <a:chExt cx="5957232" cy="1593816"/>
          </a:xfrm>
        </p:grpSpPr>
        <p:sp>
          <p:nvSpPr>
            <p:cNvPr id="121" name="제목 1"/>
            <p:cNvSpPr txBox="1"/>
            <p:nvPr/>
          </p:nvSpPr>
          <p:spPr>
            <a:xfrm>
              <a:off x="0" y="0"/>
              <a:ext cx="5957232" cy="796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/>
                <a:t>2-</a:t>
              </a:r>
              <a:r>
                <a:rPr lang="en-US" altLang="ko-KR" dirty="0"/>
                <a:t>1</a:t>
              </a:r>
              <a:r>
                <a:rPr dirty="0"/>
                <a:t>-1)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농산물의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맑은 고딕"/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맑은 고딕"/>
                </a:rPr>
                <a:t>년간 공급량</a:t>
              </a:r>
              <a:r>
                <a:rPr lang="ko-KR" altLang="en-US" dirty="0">
                  <a:latin typeface="+mn-lt"/>
                  <a:ea typeface="+mn-ea"/>
                  <a:cs typeface="+mn-cs"/>
                  <a:sym typeface="맑은 고딕"/>
                </a:rPr>
                <a:t>은 </a:t>
              </a:r>
              <a:r>
                <a:rPr lang="ko-KR" altLang="en-US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맑은 고딕"/>
                </a:rPr>
                <a:t>가격</a:t>
              </a:r>
              <a:r>
                <a:rPr lang="ko-KR" altLang="en-US" dirty="0">
                  <a:latin typeface="+mn-lt"/>
                  <a:ea typeface="+mn-ea"/>
                  <a:cs typeface="+mn-cs"/>
                  <a:sym typeface="맑은 고딕"/>
                </a:rPr>
                <a:t>에 영향을 끼치는가</a:t>
              </a:r>
              <a:r>
                <a:rPr lang="en-US" altLang="ko-KR" dirty="0">
                  <a:latin typeface="+mn-lt"/>
                  <a:ea typeface="+mn-ea"/>
                  <a:cs typeface="+mn-cs"/>
                  <a:sym typeface="맑은 고딕"/>
                </a:rPr>
                <a:t>?</a:t>
              </a:r>
              <a:r>
                <a:rPr dirty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endParaRPr dirty="0"/>
            </a:p>
          </p:txBody>
        </p:sp>
        <p:sp>
          <p:nvSpPr>
            <p:cNvPr id="122" name="제목 1"/>
            <p:cNvSpPr txBox="1"/>
            <p:nvPr/>
          </p:nvSpPr>
          <p:spPr>
            <a:xfrm>
              <a:off x="0" y="796907"/>
              <a:ext cx="5957232" cy="796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/>
                <a:t>2-</a:t>
              </a:r>
              <a:r>
                <a:rPr lang="en-US" altLang="ko-KR" dirty="0"/>
                <a:t>1</a:t>
              </a:r>
              <a:r>
                <a:rPr dirty="0"/>
                <a:t>-2)</a:t>
              </a:r>
              <a:r>
                <a:rPr lang="ko-KR" altLang="en-US" dirty="0"/>
                <a:t> 농산물의 </a:t>
              </a:r>
              <a:r>
                <a:rPr lang="ko-KR" altLang="en-US" dirty="0" err="1">
                  <a:solidFill>
                    <a:schemeClr val="tx1"/>
                  </a:solidFill>
                </a:rPr>
                <a:t>한달간</a:t>
              </a:r>
              <a:r>
                <a:rPr lang="ko-KR" altLang="en-US" dirty="0">
                  <a:solidFill>
                    <a:schemeClr val="tx1"/>
                  </a:solidFill>
                </a:rPr>
                <a:t> 공급량</a:t>
              </a:r>
              <a:r>
                <a:rPr lang="ko-KR" altLang="en-US" dirty="0"/>
                <a:t>은 </a:t>
              </a:r>
              <a:r>
                <a:rPr lang="ko-KR" altLang="en-US" dirty="0">
                  <a:solidFill>
                    <a:schemeClr val="tx1"/>
                  </a:solidFill>
                </a:rPr>
                <a:t>가격</a:t>
              </a:r>
              <a:r>
                <a:rPr lang="ko-KR" altLang="en-US" dirty="0"/>
                <a:t>에 영향을 끼치는가</a:t>
              </a:r>
              <a:r>
                <a:rPr lang="en-US" altLang="ko-KR" dirty="0"/>
                <a:t>?</a:t>
              </a:r>
              <a:endParaRPr dirty="0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BC713E15-0017-6445-9CA6-910D1546A47E}"/>
              </a:ext>
            </a:extLst>
          </p:cNvPr>
          <p:cNvSpPr txBox="1">
            <a:spLocks/>
          </p:cNvSpPr>
          <p:nvPr/>
        </p:nvSpPr>
        <p:spPr>
          <a:xfrm>
            <a:off x="395536" y="255827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lang="en-US" altLang="ko-KR" dirty="0">
                <a:latin typeface="+mn-lt"/>
                <a:ea typeface="+mn-ea"/>
                <a:cs typeface="+mn-cs"/>
                <a:sym typeface="맑은 고딕"/>
              </a:rPr>
              <a:t>1.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농산물가격예측</a:t>
            </a:r>
            <a:r>
              <a:rPr lang="ko-KR" altLang="en-US" dirty="0"/>
              <a:t> 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분석문항</a:t>
            </a:r>
            <a:endParaRPr lang="ko-KR" altLang="en-US"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3B1663-5BE3-F24A-8A21-6FAE0610E450}"/>
              </a:ext>
            </a:extLst>
          </p:cNvPr>
          <p:cNvSpPr txBox="1">
            <a:spLocks/>
          </p:cNvSpPr>
          <p:nvPr/>
        </p:nvSpPr>
        <p:spPr>
          <a:xfrm>
            <a:off x="0" y="1443959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defTabSz="889000" hangingPunct="1">
              <a:lnSpc>
                <a:spcPct val="90000"/>
              </a:lnSpc>
              <a:spcBef>
                <a:spcPts val="800"/>
              </a:spcBef>
              <a:defRPr sz="2000" i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i="1" dirty="0">
                <a:latin typeface="Malgun Gothic"/>
                <a:ea typeface="Malgun Gothic"/>
                <a:cs typeface="Malgun Gothic"/>
                <a:sym typeface="Malgun Gothic"/>
              </a:rPr>
              <a:t>2-1.</a:t>
            </a:r>
            <a:r>
              <a:rPr lang="ko-KR" altLang="en-US" sz="2000" i="1" dirty="0">
                <a:latin typeface="Malgun Gothic"/>
                <a:ea typeface="Malgun Gothic"/>
                <a:cs typeface="Malgun Gothic"/>
                <a:sym typeface="Malgun Gothic"/>
              </a:rPr>
              <a:t> 농산물 공급량이 가격에 영향을 끼치는가</a:t>
            </a:r>
            <a:r>
              <a:rPr lang="en-US" altLang="ko-KR" sz="2000" i="1" dirty="0"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lang="ko-KR" altLang="en-US" sz="2000" i="1"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0ADD46-3EA7-2B44-B45E-A3A6994596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922955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667BD41-95FB-3F43-A351-B882A0E01BEE}"/>
              </a:ext>
            </a:extLst>
          </p:cNvPr>
          <p:cNvSpPr txBox="1"/>
          <p:nvPr/>
        </p:nvSpPr>
        <p:spPr>
          <a:xfrm>
            <a:off x="1593383" y="1879726"/>
            <a:ext cx="5957233" cy="4182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" altLang="ko-Kore-KR" b="1" dirty="0">
              <a:sym typeface="Calibri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D1EB9EE-3DD1-EC45-92A3-BDBFACB3DD4A}"/>
              </a:ext>
            </a:extLst>
          </p:cNvPr>
          <p:cNvSpPr txBox="1"/>
          <p:nvPr/>
        </p:nvSpPr>
        <p:spPr>
          <a:xfrm>
            <a:off x="395536" y="1443959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수집</a:t>
            </a:r>
            <a:endParaRPr lang="en-US" altLang="ko-KR" b="1" dirty="0"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287C0-AEB6-E54E-9654-801F6808F01E}"/>
              </a:ext>
            </a:extLst>
          </p:cNvPr>
          <p:cNvSpPr txBox="1"/>
          <p:nvPr/>
        </p:nvSpPr>
        <p:spPr>
          <a:xfrm>
            <a:off x="608220" y="2443214"/>
            <a:ext cx="18139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공급량 데이터</a:t>
            </a:r>
            <a:r>
              <a:rPr lang="en-US" altLang="ko-KR" b="1" dirty="0"/>
              <a:t>&gt;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0F89AA-7572-DC44-85D1-7F16334D43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48554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667BD41-95FB-3F43-A351-B882A0E01BEE}"/>
              </a:ext>
            </a:extLst>
          </p:cNvPr>
          <p:cNvSpPr txBox="1"/>
          <p:nvPr/>
        </p:nvSpPr>
        <p:spPr>
          <a:xfrm>
            <a:off x="1593383" y="1879726"/>
            <a:ext cx="5957233" cy="4182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" altLang="ko-Kore-KR" b="1" dirty="0">
              <a:sym typeface="Calibri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D1EB9EE-3DD1-EC45-92A3-BDBFACB3DD4A}"/>
              </a:ext>
            </a:extLst>
          </p:cNvPr>
          <p:cNvSpPr txBox="1"/>
          <p:nvPr/>
        </p:nvSpPr>
        <p:spPr>
          <a:xfrm>
            <a:off x="395536" y="1443959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수집</a:t>
            </a:r>
            <a:endParaRPr lang="en-US" altLang="ko-KR" b="1" dirty="0"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287C0-AEB6-E54E-9654-801F6808F01E}"/>
              </a:ext>
            </a:extLst>
          </p:cNvPr>
          <p:cNvSpPr txBox="1"/>
          <p:nvPr/>
        </p:nvSpPr>
        <p:spPr>
          <a:xfrm>
            <a:off x="608220" y="2443214"/>
            <a:ext cx="7448512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가격 데이터</a:t>
            </a:r>
            <a:r>
              <a:rPr lang="en-US" altLang="ko-KR" b="1" dirty="0"/>
              <a:t>&gt;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" altLang="ko-Kore-KR" dirty="0">
                <a:hlinkClick r:id="rId2"/>
              </a:rPr>
              <a:t>https://www.kamis.or.kr/customer/price/wholesale/period.do?action=monthly</a:t>
            </a:r>
            <a:endParaRPr lang="en" altLang="ko-Kore-KR" dirty="0"/>
          </a:p>
          <a:p>
            <a:endParaRPr lang="en" altLang="ko-Kore-KR" dirty="0"/>
          </a:p>
          <a:p>
            <a:r>
              <a:rPr lang="en" altLang="ko-Kore-KR" dirty="0"/>
              <a:t>- </a:t>
            </a:r>
            <a:r>
              <a:rPr lang="ko-KR" altLang="en-US" dirty="0"/>
              <a:t>월별 </a:t>
            </a:r>
            <a:r>
              <a:rPr lang="en-US" altLang="ko-KR" dirty="0"/>
              <a:t>(</a:t>
            </a:r>
            <a:r>
              <a:rPr lang="ko-KR" altLang="en-US" dirty="0" err="1"/>
              <a:t>건고추</a:t>
            </a:r>
            <a:r>
              <a:rPr lang="en-US" altLang="ko-KR" dirty="0"/>
              <a:t>(</a:t>
            </a:r>
            <a:r>
              <a:rPr lang="ko-KR" altLang="en-US" dirty="0"/>
              <a:t>양건</a:t>
            </a:r>
            <a:r>
              <a:rPr lang="en-US" altLang="ko-KR" dirty="0"/>
              <a:t>, </a:t>
            </a:r>
            <a:r>
              <a:rPr lang="ko-KR" altLang="en-US" dirty="0" err="1"/>
              <a:t>화건</a:t>
            </a:r>
            <a:r>
              <a:rPr lang="en-US" altLang="ko-KR" dirty="0"/>
              <a:t>), </a:t>
            </a:r>
            <a:r>
              <a:rPr lang="ko-KR" altLang="en-US" dirty="0"/>
              <a:t>마늘</a:t>
            </a:r>
            <a:r>
              <a:rPr lang="en-US" altLang="ko-KR" dirty="0"/>
              <a:t>(</a:t>
            </a:r>
            <a:r>
              <a:rPr lang="ko-KR" altLang="en-US" dirty="0" err="1"/>
              <a:t>피마늘</a:t>
            </a:r>
            <a:r>
              <a:rPr lang="en-US" altLang="ko-KR" dirty="0"/>
              <a:t>-</a:t>
            </a:r>
            <a:r>
              <a:rPr lang="ko-KR" altLang="en-US" dirty="0"/>
              <a:t>난지</a:t>
            </a:r>
            <a:r>
              <a:rPr lang="en-US" altLang="ko-KR" dirty="0"/>
              <a:t>), </a:t>
            </a:r>
            <a:r>
              <a:rPr lang="ko-KR" altLang="en-US" dirty="0"/>
              <a:t>양파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기간</a:t>
            </a:r>
            <a:r>
              <a:rPr lang="en-US" altLang="ko-KR" dirty="0"/>
              <a:t>: 2000/01</a:t>
            </a:r>
            <a:r>
              <a:rPr lang="ko-KR" altLang="en-US" dirty="0"/>
              <a:t>월 </a:t>
            </a:r>
            <a:r>
              <a:rPr lang="en-US" altLang="ko-KR" dirty="0"/>
              <a:t>~ 2019/12</a:t>
            </a:r>
            <a:r>
              <a:rPr lang="ko-KR" altLang="en-US" dirty="0"/>
              <a:t>월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연도별 </a:t>
            </a:r>
            <a:r>
              <a:rPr lang="en-US" altLang="ko-KR" dirty="0"/>
              <a:t>(</a:t>
            </a:r>
            <a:r>
              <a:rPr lang="ko-KR" altLang="en-US" dirty="0" err="1"/>
              <a:t>건고추</a:t>
            </a:r>
            <a:r>
              <a:rPr lang="en-US" altLang="ko-KR" dirty="0"/>
              <a:t>(</a:t>
            </a:r>
            <a:r>
              <a:rPr lang="ko-KR" altLang="en-US" dirty="0"/>
              <a:t>양건</a:t>
            </a:r>
            <a:r>
              <a:rPr lang="en-US" altLang="ko-KR" dirty="0"/>
              <a:t>, </a:t>
            </a:r>
            <a:r>
              <a:rPr lang="ko-KR" altLang="en-US" dirty="0" err="1"/>
              <a:t>화건</a:t>
            </a:r>
            <a:r>
              <a:rPr lang="en-US" altLang="ko-KR" dirty="0"/>
              <a:t>), </a:t>
            </a:r>
            <a:r>
              <a:rPr lang="ko-KR" altLang="en-US" dirty="0"/>
              <a:t>마늘</a:t>
            </a:r>
            <a:r>
              <a:rPr lang="en-US" altLang="ko-KR" dirty="0"/>
              <a:t>(</a:t>
            </a:r>
            <a:r>
              <a:rPr lang="ko-KR" altLang="en-US" dirty="0" err="1"/>
              <a:t>피마늘</a:t>
            </a:r>
            <a:r>
              <a:rPr lang="en-US" altLang="ko-KR" dirty="0"/>
              <a:t>-</a:t>
            </a:r>
            <a:r>
              <a:rPr lang="ko-KR" altLang="en-US" dirty="0"/>
              <a:t>난지</a:t>
            </a:r>
            <a:r>
              <a:rPr lang="en-US" altLang="ko-KR" dirty="0"/>
              <a:t>), </a:t>
            </a:r>
            <a:r>
              <a:rPr lang="ko-KR" altLang="en-US" dirty="0"/>
              <a:t>양파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기간</a:t>
            </a:r>
            <a:r>
              <a:rPr lang="en-US" altLang="ko-KR" dirty="0"/>
              <a:t>: 2000</a:t>
            </a:r>
            <a:r>
              <a:rPr lang="ko-KR" altLang="en-US" dirty="0"/>
              <a:t>년 </a:t>
            </a:r>
            <a:r>
              <a:rPr lang="en-US" altLang="ko-KR" dirty="0"/>
              <a:t>~ 2019</a:t>
            </a:r>
            <a:r>
              <a:rPr lang="ko-KR" altLang="en-US" dirty="0"/>
              <a:t>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1D24F4-DB3B-7940-9F11-BAA6F8E275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17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850967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667BD41-95FB-3F43-A351-B882A0E01BEE}"/>
              </a:ext>
            </a:extLst>
          </p:cNvPr>
          <p:cNvSpPr txBox="1"/>
          <p:nvPr/>
        </p:nvSpPr>
        <p:spPr>
          <a:xfrm>
            <a:off x="1593383" y="1879726"/>
            <a:ext cx="5957233" cy="4182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" altLang="ko-Kore-KR" b="1" dirty="0">
              <a:sym typeface="Calibri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D1EB9EE-3DD1-EC45-92A3-BDBFACB3DD4A}"/>
              </a:ext>
            </a:extLst>
          </p:cNvPr>
          <p:cNvSpPr txBox="1"/>
          <p:nvPr/>
        </p:nvSpPr>
        <p:spPr>
          <a:xfrm>
            <a:off x="395536" y="1443959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전처리</a:t>
            </a:r>
            <a:endParaRPr lang="en-US" altLang="ko-KR" b="1" dirty="0"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6F6CC4-C5BC-B746-8C79-4C486E744E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0547020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과정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667BD41-95FB-3F43-A351-B882A0E01BEE}"/>
              </a:ext>
            </a:extLst>
          </p:cNvPr>
          <p:cNvSpPr txBox="1"/>
          <p:nvPr/>
        </p:nvSpPr>
        <p:spPr>
          <a:xfrm>
            <a:off x="1593383" y="1879726"/>
            <a:ext cx="5957233" cy="4182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" altLang="ko-Kore-KR" b="1" dirty="0"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19E887-D951-AB41-8D8C-BB5CF00431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19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6231028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8397" y="861198"/>
            <a:ext cx="2771800" cy="720080"/>
          </a:xfrm>
          <a:prstGeom prst="rect">
            <a:avLst/>
          </a:prstGeom>
          <a:solidFill>
            <a:srgbClr val="B6D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8351" y="944239"/>
            <a:ext cx="2319473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</a:pPr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552636" y="2054965"/>
            <a:ext cx="3731521" cy="667038"/>
            <a:chOff x="1552636" y="2054965"/>
            <a:chExt cx="3731521" cy="667038"/>
          </a:xfrm>
        </p:grpSpPr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1552636" y="2054965"/>
              <a:ext cx="728990" cy="667038"/>
            </a:xfrm>
            <a:prstGeom prst="diamond">
              <a:avLst/>
            </a:prstGeom>
            <a:solidFill>
              <a:srgbClr val="96A9B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/>
            <a:p>
              <a:pPr>
                <a:defRPr/>
              </a:pPr>
              <a:endParaRPr lang="ko-KR" altLang="ko-KR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2331407" y="222204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A5B7C7"/>
                  </a:solidFill>
                  <a:latin typeface="+mj-lt"/>
                  <a:ea typeface="맑은 고딕" pitchFamily="50" charset="-127"/>
                </a:rPr>
                <a:t>농산물 위험도 분석</a:t>
              </a:r>
              <a:endParaRPr lang="en-US" altLang="ko-KR" sz="1400" b="1" dirty="0">
                <a:solidFill>
                  <a:srgbClr val="A5B7C7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637247" y="2149957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544589" y="2997519"/>
            <a:ext cx="3739568" cy="667038"/>
            <a:chOff x="1552636" y="2943113"/>
            <a:chExt cx="3739568" cy="667038"/>
          </a:xfrm>
        </p:grpSpPr>
        <p:sp>
          <p:nvSpPr>
            <p:cNvPr id="23" name="Text Box 4"/>
            <p:cNvSpPr txBox="1">
              <a:spLocks noChangeArrowheads="1"/>
            </p:cNvSpPr>
            <p:nvPr/>
          </p:nvSpPr>
          <p:spPr bwMode="auto">
            <a:xfrm>
              <a:off x="1552636" y="2943113"/>
              <a:ext cx="728990" cy="667038"/>
            </a:xfrm>
            <a:prstGeom prst="diamond">
              <a:avLst/>
            </a:prstGeom>
            <a:solidFill>
              <a:srgbClr val="96A9B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/>
            <a:p>
              <a:pPr>
                <a:defRPr/>
              </a:pPr>
              <a:endParaRPr lang="ko-KR" altLang="ko-KR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339454" y="312264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A5B7C7"/>
                  </a:solidFill>
                  <a:latin typeface="+mj-lt"/>
                  <a:ea typeface="맑은 고딕" pitchFamily="50" charset="-127"/>
                </a:rPr>
                <a:t>농산물 가격 예측 분석</a:t>
              </a:r>
              <a:endParaRPr lang="en-US" altLang="ko-KR" sz="1400" b="1" dirty="0">
                <a:solidFill>
                  <a:srgbClr val="A5B7C7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1637247" y="3038105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544589" y="3936950"/>
            <a:ext cx="3739568" cy="667038"/>
            <a:chOff x="1552636" y="3831261"/>
            <a:chExt cx="3739568" cy="667038"/>
          </a:xfrm>
        </p:grpSpPr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552636" y="3831261"/>
              <a:ext cx="728990" cy="667038"/>
            </a:xfrm>
            <a:prstGeom prst="diamond">
              <a:avLst/>
            </a:prstGeom>
            <a:solidFill>
              <a:srgbClr val="96A9B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/>
            <a:p>
              <a:pPr>
                <a:defRPr/>
              </a:pPr>
              <a:endParaRPr lang="ko-KR" altLang="ko-KR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2339454" y="401079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A5B7C7"/>
                  </a:solidFill>
                  <a:latin typeface="+mj-lt"/>
                  <a:ea typeface="맑은 고딕" pitchFamily="50" charset="-127"/>
                </a:rPr>
                <a:t>분석결과 활용 방안</a:t>
              </a:r>
              <a:endParaRPr lang="en-US" altLang="ko-KR" sz="1400" b="1" dirty="0">
                <a:solidFill>
                  <a:srgbClr val="A5B7C7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1637247" y="3926253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F1F81-99A2-A349-A7AD-620394348D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9341097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제목 1"/>
          <p:cNvSpPr txBox="1">
            <a:spLocks noGrp="1"/>
          </p:cNvSpPr>
          <p:nvPr>
            <p:ph type="title"/>
          </p:nvPr>
        </p:nvSpPr>
        <p:spPr>
          <a:xfrm>
            <a:off x="611701" y="5468958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dirty="0"/>
              <a:t>2-1.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공급량이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가격에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영향을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끼치는가</a:t>
            </a:r>
            <a:r>
              <a:rPr dirty="0"/>
              <a:t>? </a:t>
            </a:r>
          </a:p>
        </p:txBody>
      </p:sp>
      <p:pic>
        <p:nvPicPr>
          <p:cNvPr id="98" name="KakaoTalk_Photo_2020-05-21-11-50-25.png" descr="KakaoTalk_Photo_2020-05-21-11-50-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02" y="1244382"/>
            <a:ext cx="8254595" cy="448237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E748FFE-66D5-3046-A85B-EB965137CF73}"/>
              </a:ext>
            </a:extLst>
          </p:cNvPr>
          <p:cNvSpPr txBox="1">
            <a:spLocks/>
          </p:cNvSpPr>
          <p:nvPr/>
        </p:nvSpPr>
        <p:spPr>
          <a:xfrm>
            <a:off x="395536" y="255827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lang="en-US" altLang="ko-KR" dirty="0"/>
              <a:t>4.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농산물가격예측</a:t>
            </a:r>
            <a:r>
              <a:rPr lang="ko-KR" altLang="en-US" dirty="0"/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분석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5628A4-50F4-F442-BAED-A81016C077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4510350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제목 1"/>
          <p:cNvSpPr txBox="1">
            <a:spLocks noGrp="1"/>
          </p:cNvSpPr>
          <p:nvPr>
            <p:ph type="title"/>
          </p:nvPr>
        </p:nvSpPr>
        <p:spPr>
          <a:xfrm>
            <a:off x="382377" y="5604768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dirty="0"/>
              <a:t>2-1.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공급량이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가격에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영향을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끼치는가</a:t>
            </a:r>
            <a:r>
              <a:rPr dirty="0"/>
              <a:t>? </a:t>
            </a:r>
          </a:p>
        </p:txBody>
      </p:sp>
      <p:pic>
        <p:nvPicPr>
          <p:cNvPr id="101" name="KakaoTalk_Photo_2020-05-21-11-50-34.png" descr="KakaoTalk_Photo_2020-05-21-11-50-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1" y="1253232"/>
            <a:ext cx="8437922" cy="435153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28A2304-49B3-FB4E-BEA8-B38C7028E6B2}"/>
              </a:ext>
            </a:extLst>
          </p:cNvPr>
          <p:cNvSpPr txBox="1">
            <a:spLocks/>
          </p:cNvSpPr>
          <p:nvPr/>
        </p:nvSpPr>
        <p:spPr>
          <a:xfrm>
            <a:off x="395536" y="255827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lang="en-US" altLang="ko-KR" dirty="0"/>
              <a:t>4.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농산물가격예측</a:t>
            </a:r>
            <a:r>
              <a:rPr lang="ko-KR" altLang="en-US" dirty="0"/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분석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976E73-A004-7A4B-8A01-FF54A5449C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21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60857571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1"/>
          <p:cNvSpPr txBox="1">
            <a:spLocks noGrp="1"/>
          </p:cNvSpPr>
          <p:nvPr>
            <p:ph type="title"/>
          </p:nvPr>
        </p:nvSpPr>
        <p:spPr>
          <a:xfrm>
            <a:off x="321716" y="5920903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t>2-1.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 농산물 공급량이 가격에 영향을 끼치는가</a:t>
            </a:r>
            <a:r>
              <a:t>? </a:t>
            </a:r>
          </a:p>
        </p:txBody>
      </p:sp>
      <p:pic>
        <p:nvPicPr>
          <p:cNvPr id="104" name="KakaoTalk_Photo_2020-05-21-11-50-39.png" descr="KakaoTalk_Photo_2020-05-21-11-50-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16" y="1254948"/>
            <a:ext cx="8500568" cy="431267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9E8E773-C86D-3941-B952-78F60A287EA6}"/>
              </a:ext>
            </a:extLst>
          </p:cNvPr>
          <p:cNvSpPr txBox="1">
            <a:spLocks/>
          </p:cNvSpPr>
          <p:nvPr/>
        </p:nvSpPr>
        <p:spPr>
          <a:xfrm>
            <a:off x="395536" y="255827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lang="en-US" altLang="ko-KR" dirty="0"/>
              <a:t>4.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농산물가격예측</a:t>
            </a:r>
            <a:r>
              <a:rPr lang="ko-KR" altLang="en-US" dirty="0"/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분석 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08003F-343E-E842-A2A4-369312B009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22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58476433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5"/>
          <p:cNvGrpSpPr/>
          <p:nvPr/>
        </p:nvGrpSpPr>
        <p:grpSpPr>
          <a:xfrm>
            <a:off x="1147581" y="2242389"/>
            <a:ext cx="3173396" cy="1273742"/>
            <a:chOff x="-103164" y="510763"/>
            <a:chExt cx="3173395" cy="1273741"/>
          </a:xfrm>
        </p:grpSpPr>
        <p:sp>
          <p:nvSpPr>
            <p:cNvPr id="71" name="Text Box 5"/>
            <p:cNvSpPr txBox="1"/>
            <p:nvPr/>
          </p:nvSpPr>
          <p:spPr>
            <a:xfrm rot="2457997">
              <a:off x="-103164" y="953510"/>
              <a:ext cx="317339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농산물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가격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예측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br>
                <a:rPr dirty="0">
                  <a:latin typeface="+mn-lt"/>
                  <a:ea typeface="+mn-ea"/>
                  <a:cs typeface="+mn-cs"/>
                  <a:sym typeface="맑은 고딕"/>
                </a:rPr>
              </a:b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분석</a:t>
              </a:r>
              <a:endParaRPr dirty="0">
                <a:latin typeface="+mn-lt"/>
                <a:ea typeface="+mn-ea"/>
                <a:cs typeface="+mn-cs"/>
                <a:sym typeface="맑은 고딕"/>
              </a:endParaRPr>
            </a:p>
          </p:txBody>
        </p:sp>
        <p:sp>
          <p:nvSpPr>
            <p:cNvPr id="72" name="Text Box 4"/>
            <p:cNvSpPr txBox="1"/>
            <p:nvPr/>
          </p:nvSpPr>
          <p:spPr>
            <a:xfrm rot="2457997">
              <a:off x="1593017" y="510763"/>
              <a:ext cx="84253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dirty="0"/>
                <a:t>02</a:t>
              </a:r>
              <a:r>
                <a:rPr lang="en-US" altLang="ko-KR" dirty="0"/>
                <a:t>-2</a:t>
              </a:r>
              <a:endParaRPr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B86EEB-28EA-234F-8A62-13C370506B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39348085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4"/>
          <p:cNvGrpSpPr/>
          <p:nvPr/>
        </p:nvGrpSpPr>
        <p:grpSpPr>
          <a:xfrm>
            <a:off x="614189" y="2044659"/>
            <a:ext cx="7915622" cy="3200787"/>
            <a:chOff x="0" y="0"/>
            <a:chExt cx="7915620" cy="3200786"/>
          </a:xfrm>
        </p:grpSpPr>
        <p:sp>
          <p:nvSpPr>
            <p:cNvPr id="113" name="제목 1"/>
            <p:cNvSpPr txBox="1"/>
            <p:nvPr/>
          </p:nvSpPr>
          <p:spPr>
            <a:xfrm>
              <a:off x="0" y="0"/>
              <a:ext cx="7569756" cy="796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-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 농산물의 </a:t>
              </a:r>
              <a:r>
                <a: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맑은 고딕"/>
                </a:rPr>
                <a:t>전년산 생산량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이 가격에 영향을 끼치는가</a:t>
              </a:r>
              <a:r>
                <a:t>?</a:t>
              </a:r>
            </a:p>
          </p:txBody>
        </p:sp>
        <p:sp>
          <p:nvSpPr>
            <p:cNvPr id="114" name="제목 1"/>
            <p:cNvSpPr txBox="1"/>
            <p:nvPr/>
          </p:nvSpPr>
          <p:spPr>
            <a:xfrm>
              <a:off x="338321" y="796907"/>
              <a:ext cx="7569756" cy="796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2-2-1)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 고추의 전년산 생산량은 당해 연도 </a:t>
              </a:r>
              <a:r>
                <a:t>8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월 가격에 영향을 끼치는가</a:t>
              </a:r>
              <a:r>
                <a:t>?</a:t>
              </a:r>
            </a:p>
          </p:txBody>
        </p:sp>
        <p:sp>
          <p:nvSpPr>
            <p:cNvPr id="115" name="제목 1"/>
            <p:cNvSpPr txBox="1"/>
            <p:nvPr/>
          </p:nvSpPr>
          <p:spPr>
            <a:xfrm>
              <a:off x="338321" y="2403878"/>
              <a:ext cx="7569756" cy="796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2-2-2)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 마늘의 전년산 생산량은 당해 연도 </a:t>
              </a:r>
              <a:r>
                <a:t>6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월 가격에 영향을 끼치는가</a:t>
              </a:r>
              <a:r>
                <a:t>?</a:t>
              </a:r>
            </a:p>
          </p:txBody>
        </p:sp>
        <p:sp>
          <p:nvSpPr>
            <p:cNvPr id="116" name="제목 1"/>
            <p:cNvSpPr txBox="1"/>
            <p:nvPr/>
          </p:nvSpPr>
          <p:spPr>
            <a:xfrm>
              <a:off x="345865" y="1579356"/>
              <a:ext cx="7569756" cy="796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/>
                <a:t>2-2-3)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양파의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전년산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생산량은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당해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연도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/>
                <a:t>4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월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가격에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영향을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끼치는가</a:t>
              </a:r>
              <a:r>
                <a:rPr dirty="0"/>
                <a:t>?</a:t>
              </a: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24F5AC80-5FDF-6A46-9866-C112E41117E2}"/>
              </a:ext>
            </a:extLst>
          </p:cNvPr>
          <p:cNvSpPr txBox="1">
            <a:spLocks/>
          </p:cNvSpPr>
          <p:nvPr/>
        </p:nvSpPr>
        <p:spPr>
          <a:xfrm>
            <a:off x="395536" y="255827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lang="en-US" altLang="ko-KR" dirty="0">
                <a:latin typeface="+mn-lt"/>
                <a:ea typeface="+mn-ea"/>
                <a:cs typeface="+mn-cs"/>
                <a:sym typeface="맑은 고딕"/>
              </a:rPr>
              <a:t>1.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농산물가격예측</a:t>
            </a:r>
            <a:r>
              <a:rPr lang="ko-KR" altLang="en-US" dirty="0"/>
              <a:t> 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분석문항</a:t>
            </a:r>
            <a:endParaRPr lang="ko-KR" altLang="en-US"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3CD8223-3A56-1747-9177-E19F29576A6A}"/>
              </a:ext>
            </a:extLst>
          </p:cNvPr>
          <p:cNvSpPr txBox="1">
            <a:spLocks/>
          </p:cNvSpPr>
          <p:nvPr/>
        </p:nvSpPr>
        <p:spPr>
          <a:xfrm>
            <a:off x="0" y="1247750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defTabSz="889000" hangingPunct="1">
              <a:lnSpc>
                <a:spcPct val="90000"/>
              </a:lnSpc>
              <a:spcBef>
                <a:spcPts val="800"/>
              </a:spcBef>
              <a:defRPr sz="2000" i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i="1" dirty="0">
                <a:latin typeface="Malgun Gothic"/>
                <a:ea typeface="Malgun Gothic"/>
                <a:cs typeface="Malgun Gothic"/>
                <a:sym typeface="Malgun Gothic"/>
              </a:rPr>
              <a:t>2-2.</a:t>
            </a:r>
            <a:r>
              <a:rPr lang="ko-KR" altLang="en-US" sz="2000" i="1" dirty="0">
                <a:latin typeface="Malgun Gothic"/>
                <a:ea typeface="Malgun Gothic"/>
                <a:cs typeface="Malgun Gothic"/>
                <a:sym typeface="Malgun Gothic"/>
              </a:rPr>
              <a:t> 농산물 생산량이 가격에 영향을 끼치는가</a:t>
            </a:r>
            <a:r>
              <a:rPr lang="en-US" altLang="ko-KR" sz="2000" i="1" dirty="0"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lang="ko-KR" altLang="en-US" sz="2000" i="1"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272DE9-238C-A24C-8C9C-4E94BA1F6A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24</a:t>
            </a:fld>
            <a:endParaRPr lang="ko-Kore-KR" altLang="en-US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667BD41-95FB-3F43-A351-B882A0E01BEE}"/>
              </a:ext>
            </a:extLst>
          </p:cNvPr>
          <p:cNvSpPr txBox="1"/>
          <p:nvPr/>
        </p:nvSpPr>
        <p:spPr>
          <a:xfrm>
            <a:off x="1593383" y="1879726"/>
            <a:ext cx="5957233" cy="4182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" altLang="ko-Kore-KR" b="1" dirty="0">
              <a:sym typeface="Calibri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D1EB9EE-3DD1-EC45-92A3-BDBFACB3DD4A}"/>
              </a:ext>
            </a:extLst>
          </p:cNvPr>
          <p:cNvSpPr txBox="1"/>
          <p:nvPr/>
        </p:nvSpPr>
        <p:spPr>
          <a:xfrm>
            <a:off x="395536" y="1443959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수집</a:t>
            </a:r>
            <a:endParaRPr lang="en-US" altLang="ko-KR" b="1" dirty="0"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A7A7A3-4603-CA42-A66E-76928F2DDB7F}"/>
              </a:ext>
            </a:extLst>
          </p:cNvPr>
          <p:cNvSpPr txBox="1"/>
          <p:nvPr/>
        </p:nvSpPr>
        <p:spPr>
          <a:xfrm>
            <a:off x="608220" y="2632090"/>
            <a:ext cx="7448512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생산량데이터</a:t>
            </a:r>
            <a:r>
              <a:rPr lang="en-US" altLang="ko-KR" b="1" dirty="0"/>
              <a:t>&gt;</a:t>
            </a:r>
          </a:p>
          <a:p>
            <a:r>
              <a:rPr lang="en" altLang="ko-Kore-KR" dirty="0">
                <a:hlinkClick r:id="rId2"/>
              </a:rPr>
              <a:t>http://kosis.kr/index/index.do</a:t>
            </a:r>
            <a:endParaRPr lang="en" altLang="ko-Kore-KR" dirty="0"/>
          </a:p>
          <a:p>
            <a:r>
              <a:rPr lang="en" altLang="ko-Kore-KR" dirty="0"/>
              <a:t>- </a:t>
            </a:r>
            <a:r>
              <a:rPr lang="ko-KR" altLang="en-US" dirty="0"/>
              <a:t>연도별 </a:t>
            </a:r>
            <a:r>
              <a:rPr lang="en-US" altLang="ko-KR" dirty="0"/>
              <a:t>(</a:t>
            </a:r>
            <a:r>
              <a:rPr lang="ko-KR" altLang="en-US" dirty="0" err="1"/>
              <a:t>건고추</a:t>
            </a:r>
            <a:r>
              <a:rPr lang="en-US" altLang="ko-KR" dirty="0"/>
              <a:t>, </a:t>
            </a:r>
            <a:r>
              <a:rPr lang="ko-KR" altLang="en-US" dirty="0"/>
              <a:t>마늘</a:t>
            </a:r>
            <a:r>
              <a:rPr lang="en-US" altLang="ko-KR" dirty="0"/>
              <a:t>, </a:t>
            </a:r>
            <a:r>
              <a:rPr lang="ko-KR" altLang="en-US" dirty="0"/>
              <a:t>양파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기간</a:t>
            </a:r>
            <a:r>
              <a:rPr lang="en-US" altLang="ko-KR" dirty="0"/>
              <a:t>: 2000</a:t>
            </a:r>
            <a:r>
              <a:rPr lang="ko-KR" altLang="en-US" dirty="0"/>
              <a:t>년 </a:t>
            </a:r>
            <a:r>
              <a:rPr lang="en-US" altLang="ko-KR" dirty="0"/>
              <a:t>~ 2019</a:t>
            </a:r>
            <a:r>
              <a:rPr lang="ko-KR" altLang="en-US" dirty="0"/>
              <a:t>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가격 데이터</a:t>
            </a:r>
            <a:r>
              <a:rPr lang="en-US" altLang="ko-KR" b="1" dirty="0"/>
              <a:t>&gt;</a:t>
            </a:r>
            <a:r>
              <a:rPr lang="ko-KR" altLang="en-US" b="1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2-1</a:t>
            </a:r>
            <a:r>
              <a:rPr lang="ko-KR" altLang="en-US" dirty="0"/>
              <a:t>과 동일</a:t>
            </a:r>
            <a:endParaRPr lang="en-US" altLang="ko-KR" dirty="0"/>
          </a:p>
          <a:p>
            <a:r>
              <a:rPr lang="en" altLang="ko-Kore-KR" dirty="0">
                <a:hlinkClick r:id="rId3"/>
              </a:rPr>
              <a:t>https://www.kamis.or.kr/customer/price/wholesale/period.do?action=monthly</a:t>
            </a:r>
            <a:endParaRPr lang="en" altLang="ko-Kore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3286CE-AC5C-FE4A-A773-BF8D99BE30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8966318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D1EB9EE-3DD1-EC45-92A3-BDBFACB3DD4A}"/>
              </a:ext>
            </a:extLst>
          </p:cNvPr>
          <p:cNvSpPr txBox="1"/>
          <p:nvPr/>
        </p:nvSpPr>
        <p:spPr>
          <a:xfrm>
            <a:off x="395536" y="1443959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구조</a:t>
            </a:r>
            <a:endParaRPr lang="en-US" altLang="ko-KR" b="1" dirty="0">
              <a:sym typeface="Calibri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4F2677C-105C-0340-8C4D-C3FE22CC4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3" y="2457450"/>
            <a:ext cx="3911600" cy="1943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32C62C-C83F-8C45-AC1F-DA08530D6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5" t="-1" b="-1379"/>
          <a:stretch/>
        </p:blipFill>
        <p:spPr>
          <a:xfrm>
            <a:off x="6411310" y="2495550"/>
            <a:ext cx="1451843" cy="1866900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7112DE69-5B50-CD45-BA44-BC951A38731D}"/>
              </a:ext>
            </a:extLst>
          </p:cNvPr>
          <p:cNvSpPr txBox="1"/>
          <p:nvPr/>
        </p:nvSpPr>
        <p:spPr>
          <a:xfrm>
            <a:off x="1838394" y="4431881"/>
            <a:ext cx="1608999" cy="370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연도별 농산물 생산량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97A408C-07A2-B54F-8351-85EAE4A5E211}"/>
              </a:ext>
            </a:extLst>
          </p:cNvPr>
          <p:cNvSpPr txBox="1"/>
          <p:nvPr/>
        </p:nvSpPr>
        <p:spPr>
          <a:xfrm>
            <a:off x="6411310" y="4397065"/>
            <a:ext cx="1313294" cy="370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월별 농산물 가격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CB3BF43-BC66-2849-8CE9-CB178C7DEC2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3711530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과정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135875-6D81-F84E-AF75-CC25F6D2B149}"/>
              </a:ext>
            </a:extLst>
          </p:cNvPr>
          <p:cNvSpPr/>
          <p:nvPr/>
        </p:nvSpPr>
        <p:spPr>
          <a:xfrm>
            <a:off x="76199" y="2431385"/>
            <a:ext cx="89916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데이터 추출</a:t>
            </a:r>
            <a:r>
              <a:rPr lang="en-US" altLang="ko-KR" b="1" dirty="0"/>
              <a:t>&gt;</a:t>
            </a:r>
            <a:endParaRPr lang="en-US" altLang="ko-Kore-KR" b="1" dirty="0"/>
          </a:p>
          <a:p>
            <a:r>
              <a:rPr lang="ko-Kore-KR" altLang="en-US" dirty="0"/>
              <a:t>output = pepper.iloc[:19,3] #2019년을 제외하고 연도별 공급량 추출</a:t>
            </a:r>
            <a:endParaRPr lang="en-US" altLang="ko-Kore-KR" dirty="0"/>
          </a:p>
          <a:p>
            <a:endParaRPr lang="ko-Kore-KR" altLang="en-US" dirty="0"/>
          </a:p>
          <a:p>
            <a:r>
              <a:rPr lang="en" altLang="ko-Kore-KR" dirty="0" err="1"/>
              <a:t>price_yang</a:t>
            </a:r>
            <a:r>
              <a:rPr lang="en" altLang="ko-Kore-KR" dirty="0"/>
              <a:t> = </a:t>
            </a:r>
            <a:r>
              <a:rPr lang="en" altLang="ko-Kore-KR" dirty="0" err="1"/>
              <a:t>pepper_yang_price</a:t>
            </a:r>
            <a:r>
              <a:rPr lang="en" altLang="ko-Kore-KR" dirty="0"/>
              <a:t>[</a:t>
            </a:r>
            <a:r>
              <a:rPr lang="en" altLang="ko-Kore-KR" dirty="0" err="1"/>
              <a:t>pepper_yang_price</a:t>
            </a:r>
            <a:r>
              <a:rPr lang="en" altLang="ko-Kore-KR" dirty="0"/>
              <a:t>['</a:t>
            </a:r>
            <a:r>
              <a:rPr lang="ko-KR" altLang="en-US" dirty="0"/>
              <a:t>월</a:t>
            </a:r>
            <a:r>
              <a:rPr lang="en-US" altLang="ko-KR" dirty="0"/>
              <a:t>']==8].</a:t>
            </a:r>
            <a:r>
              <a:rPr lang="en" altLang="ko-Kore-KR" dirty="0" err="1"/>
              <a:t>reset_index</a:t>
            </a:r>
            <a:r>
              <a:rPr lang="en" altLang="ko-Kore-KR" dirty="0"/>
              <a:t>() #8</a:t>
            </a:r>
            <a:r>
              <a:rPr lang="ko-KR" altLang="en-US" dirty="0"/>
              <a:t>월만 추출</a:t>
            </a:r>
          </a:p>
          <a:p>
            <a:r>
              <a:rPr lang="en" altLang="ko-Kore-KR" dirty="0" err="1"/>
              <a:t>price_yang</a:t>
            </a:r>
            <a:r>
              <a:rPr lang="en" altLang="ko-Kore-KR" dirty="0"/>
              <a:t> = </a:t>
            </a:r>
            <a:r>
              <a:rPr lang="en" altLang="ko-Kore-KR" dirty="0" err="1"/>
              <a:t>price_yang.iloc</a:t>
            </a:r>
            <a:r>
              <a:rPr lang="en" altLang="ko-Kore-KR" dirty="0"/>
              <a:t>[1:,3].</a:t>
            </a:r>
            <a:r>
              <a:rPr lang="en" altLang="ko-Kore-KR" dirty="0" err="1"/>
              <a:t>reset_index</a:t>
            </a:r>
            <a:r>
              <a:rPr lang="en" altLang="ko-Kore-KR" dirty="0"/>
              <a:t>(drop=True) #2000</a:t>
            </a:r>
            <a:r>
              <a:rPr lang="ko-KR" altLang="en-US" dirty="0"/>
              <a:t>년을 제외하고 </a:t>
            </a:r>
            <a:r>
              <a:rPr lang="en-US" altLang="ko-KR" dirty="0"/>
              <a:t>8</a:t>
            </a:r>
            <a:r>
              <a:rPr lang="ko-KR" altLang="en-US" dirty="0" err="1"/>
              <a:t>월가격</a:t>
            </a:r>
            <a:r>
              <a:rPr lang="ko-KR" altLang="en-US" dirty="0"/>
              <a:t> 추출</a:t>
            </a:r>
            <a:endParaRPr lang="en-US" altLang="ko-KR" dirty="0"/>
          </a:p>
          <a:p>
            <a:endParaRPr lang="en-US" altLang="ko-Kore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전년산생산량과 </a:t>
            </a:r>
            <a:r>
              <a:rPr lang="ko-KR" altLang="en-US" b="1" dirty="0" err="1"/>
              <a:t>당해연도</a:t>
            </a:r>
            <a:r>
              <a:rPr lang="ko-KR" altLang="en-US" b="1" dirty="0"/>
              <a:t> </a:t>
            </a:r>
            <a:r>
              <a:rPr lang="en-US" altLang="ko-KR" b="1" dirty="0"/>
              <a:t>8</a:t>
            </a:r>
            <a:r>
              <a:rPr lang="ko-KR" altLang="en-US" b="1" dirty="0" err="1"/>
              <a:t>월가격</a:t>
            </a:r>
            <a:r>
              <a:rPr lang="ko-KR" altLang="en-US" b="1" dirty="0"/>
              <a:t> 합치기</a:t>
            </a:r>
            <a:r>
              <a:rPr lang="en-US" altLang="ko-KR" b="1" dirty="0"/>
              <a:t>&gt;</a:t>
            </a:r>
            <a:endParaRPr lang="en-US" altLang="ko-Kore-KR" b="1" dirty="0"/>
          </a:p>
          <a:p>
            <a:r>
              <a:rPr lang="en" altLang="ko-Kore-KR" dirty="0"/>
              <a:t>data = </a:t>
            </a:r>
            <a:r>
              <a:rPr lang="en" altLang="ko-Kore-KR" dirty="0" err="1"/>
              <a:t>pd.concat</a:t>
            </a:r>
            <a:r>
              <a:rPr lang="en" altLang="ko-Kore-KR" dirty="0"/>
              <a:t>([output, </a:t>
            </a:r>
            <a:r>
              <a:rPr lang="en" altLang="ko-Kore-KR" dirty="0" err="1"/>
              <a:t>price_yang</a:t>
            </a:r>
            <a:r>
              <a:rPr lang="en" altLang="ko-Kore-KR" dirty="0"/>
              <a:t>], axis=1)</a:t>
            </a:r>
          </a:p>
          <a:p>
            <a:endParaRPr lang="en" altLang="ko-Kore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상관관계 분석</a:t>
            </a:r>
            <a:r>
              <a:rPr lang="en-US" altLang="ko-KR" b="1" dirty="0"/>
              <a:t>&gt;</a:t>
            </a:r>
            <a:endParaRPr lang="en" altLang="ko-Kore-KR" b="1" dirty="0"/>
          </a:p>
          <a:p>
            <a:r>
              <a:rPr lang="en" altLang="ko-Kore-KR" dirty="0" err="1"/>
              <a:t>corr</a:t>
            </a:r>
            <a:r>
              <a:rPr lang="en" altLang="ko-Kore-KR" dirty="0"/>
              <a:t> = </a:t>
            </a:r>
            <a:r>
              <a:rPr lang="en" altLang="ko-Kore-KR" dirty="0" err="1"/>
              <a:t>data.corr</a:t>
            </a:r>
            <a:r>
              <a:rPr lang="en" altLang="ko-Kore-KR" dirty="0"/>
              <a:t>(method='</a:t>
            </a:r>
            <a:r>
              <a:rPr lang="en" altLang="ko-Kore-KR" dirty="0" err="1"/>
              <a:t>pearson</a:t>
            </a:r>
            <a:r>
              <a:rPr lang="en" altLang="ko-Kore-KR" dirty="0"/>
              <a:t>')</a:t>
            </a:r>
          </a:p>
          <a:p>
            <a:r>
              <a:rPr lang="en" altLang="ko-Kore-KR" dirty="0" err="1"/>
              <a:t>corr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7E2D5-BEE1-394E-947C-7978BC784541}"/>
              </a:ext>
            </a:extLst>
          </p:cNvPr>
          <p:cNvSpPr txBox="1"/>
          <p:nvPr/>
        </p:nvSpPr>
        <p:spPr>
          <a:xfrm>
            <a:off x="152398" y="1418896"/>
            <a:ext cx="645785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2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-2-1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예시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고추의 </a:t>
            </a:r>
            <a:r>
              <a:rPr lang="ko-KR" altLang="en-US" dirty="0" err="1"/>
              <a:t>전년산</a:t>
            </a:r>
            <a:r>
              <a:rPr lang="ko-KR" altLang="en-US" dirty="0"/>
              <a:t> 생산량을 당해 연도 </a:t>
            </a:r>
            <a:r>
              <a:rPr lang="en-US" altLang="ko-KR" dirty="0"/>
              <a:t>8</a:t>
            </a:r>
            <a:r>
              <a:rPr lang="ko-KR" altLang="en-US" dirty="0"/>
              <a:t>월 가격에 영향을 끼치는가</a:t>
            </a:r>
            <a:r>
              <a:rPr lang="en-US" altLang="ko-KR" dirty="0"/>
              <a:t>?</a:t>
            </a: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8EB4CB3-AD45-1B47-B03D-2B4F100CD9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27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47931776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1"/>
          <p:cNvSpPr txBox="1"/>
          <p:nvPr/>
        </p:nvSpPr>
        <p:spPr>
          <a:xfrm>
            <a:off x="441256" y="1052736"/>
            <a:ext cx="756975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 농산물의 전년산 생산량이 가격에 영향을 끼치는가</a:t>
            </a:r>
            <a:r>
              <a:t>?</a:t>
            </a:r>
          </a:p>
        </p:txBody>
      </p:sp>
      <p:pic>
        <p:nvPicPr>
          <p:cNvPr id="108" name="그림 6" descr="그림 6"/>
          <p:cNvPicPr>
            <a:picLocks noChangeAspect="1"/>
          </p:cNvPicPr>
          <p:nvPr/>
        </p:nvPicPr>
        <p:blipFill>
          <a:blip r:embed="rId2"/>
          <a:srcRect r="1"/>
          <a:stretch>
            <a:fillRect/>
          </a:stretch>
        </p:blipFill>
        <p:spPr>
          <a:xfrm>
            <a:off x="1025860" y="2204864"/>
            <a:ext cx="7092157" cy="2188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0"/>
                </a:moveTo>
                <a:cubicBezTo>
                  <a:pt x="605" y="0"/>
                  <a:pt x="0" y="1613"/>
                  <a:pt x="0" y="3602"/>
                </a:cubicBezTo>
                <a:lnTo>
                  <a:pt x="0" y="17998"/>
                </a:lnTo>
                <a:cubicBezTo>
                  <a:pt x="0" y="19987"/>
                  <a:pt x="605" y="21600"/>
                  <a:pt x="1350" y="21600"/>
                </a:cubicBezTo>
                <a:lnTo>
                  <a:pt x="20251" y="21600"/>
                </a:lnTo>
                <a:cubicBezTo>
                  <a:pt x="20996" y="21600"/>
                  <a:pt x="21600" y="19987"/>
                  <a:pt x="21600" y="17998"/>
                </a:cubicBezTo>
                <a:lnTo>
                  <a:pt x="21600" y="3602"/>
                </a:lnTo>
                <a:cubicBezTo>
                  <a:pt x="21600" y="1613"/>
                  <a:pt x="20996" y="0"/>
                  <a:pt x="20251" y="0"/>
                </a:cubicBezTo>
                <a:lnTo>
                  <a:pt x="1350" y="0"/>
                </a:lnTo>
                <a:close/>
              </a:path>
            </a:pathLst>
          </a:custGeom>
          <a:ln w="12700">
            <a:miter lim="400000"/>
          </a:ln>
          <a:effectLst>
            <a:outerShdw blurRad="76200" dist="38100" dir="7800000" rotWithShape="0">
              <a:srgbClr val="000000">
                <a:alpha val="40000"/>
              </a:srgbClr>
            </a:outerShdw>
          </a:effectLst>
        </p:spPr>
      </p:pic>
      <p:sp>
        <p:nvSpPr>
          <p:cNvPr id="109" name="제목 1"/>
          <p:cNvSpPr txBox="1"/>
          <p:nvPr/>
        </p:nvSpPr>
        <p:spPr>
          <a:xfrm>
            <a:off x="3443448" y="4563291"/>
            <a:ext cx="1964527" cy="370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/>
          <a:p>
            <a:pPr>
              <a:def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2020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년 </a:t>
            </a:r>
            <a:r>
              <a:rPr dirty="0"/>
              <a:t>5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월기준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작형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B273FF-F210-4C4F-9B38-E699164B1C26}"/>
              </a:ext>
            </a:extLst>
          </p:cNvPr>
          <p:cNvGrpSpPr/>
          <p:nvPr/>
        </p:nvGrpSpPr>
        <p:grpSpPr>
          <a:xfrm>
            <a:off x="1528541" y="5103762"/>
            <a:ext cx="6086793" cy="1224136"/>
            <a:chOff x="1521058" y="4581128"/>
            <a:chExt cx="6086793" cy="1224136"/>
          </a:xfrm>
        </p:grpSpPr>
        <p:graphicFrame>
          <p:nvGraphicFramePr>
            <p:cNvPr id="7" name="표 6">
              <a:extLst>
                <a:ext uri="{FF2B5EF4-FFF2-40B4-BE49-F238E27FC236}">
                  <a16:creationId xmlns:a16="http://schemas.microsoft.com/office/drawing/2014/main" id="{FFE6A465-7490-ED41-BD33-257FF023FE73}"/>
                </a:ext>
              </a:extLst>
            </p:cNvPr>
            <p:cNvGraphicFramePr/>
            <p:nvPr/>
          </p:nvGraphicFramePr>
          <p:xfrm>
            <a:off x="1521058" y="4581128"/>
            <a:ext cx="6086793" cy="741680"/>
          </p:xfrm>
          <a:graphic>
            <a:graphicData uri="http://schemas.openxmlformats.org/drawingml/2006/table">
              <a:tbl>
                <a:tblPr firstRow="1" bandRow="1">
                  <a:tableStyleId>{4C3C2611-4C71-4FC5-86AE-919BDF0F9419}</a:tableStyleId>
                </a:tblPr>
                <a:tblGrid>
                  <a:gridCol w="151479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24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240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240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pPr algn="ctr">
                          <a:defRPr sz="1800" b="0">
                            <a:latin typeface="Calibri Light"/>
                            <a:ea typeface="Calibri Light"/>
                            <a:cs typeface="Calibri Light"/>
                          </a:defRPr>
                        </a:pPr>
                        <a:r>
                          <a:rPr b="1">
                            <a:latin typeface="+mn-lt"/>
                            <a:ea typeface="+mn-ea"/>
                            <a:cs typeface="+mn-cs"/>
                            <a:sym typeface="맑은 고딕"/>
                          </a:rPr>
                          <a:t>고추</a:t>
                        </a:r>
                        <a:r>
                          <a:t>(</a:t>
                        </a:r>
                        <a:r>
                          <a:rPr b="1">
                            <a:latin typeface="+mn-lt"/>
                            <a:ea typeface="+mn-ea"/>
                            <a:cs typeface="+mn-cs"/>
                            <a:sym typeface="맑은 고딕"/>
                          </a:rPr>
                          <a:t>양건</a:t>
                        </a:r>
                        <a:r>
                          <a:t>)</a:t>
                        </a:r>
                      </a:p>
                    </a:txBody>
                    <a:tcPr marL="45720" marR="4572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 b="0">
                            <a:latin typeface="Calibri Light"/>
                            <a:ea typeface="Calibri Light"/>
                            <a:cs typeface="Calibri Light"/>
                          </a:defRPr>
                        </a:pPr>
                        <a:r>
                          <a:rPr b="1" dirty="0" err="1">
                            <a:latin typeface="+mn-lt"/>
                            <a:ea typeface="+mn-ea"/>
                            <a:cs typeface="+mn-cs"/>
                            <a:sym typeface="맑은 고딕"/>
                          </a:rPr>
                          <a:t>고추</a:t>
                        </a:r>
                        <a:r>
                          <a:rPr dirty="0"/>
                          <a:t>(</a:t>
                        </a:r>
                        <a:r>
                          <a:rPr b="1" dirty="0" err="1">
                            <a:latin typeface="+mn-lt"/>
                            <a:ea typeface="+mn-ea"/>
                            <a:cs typeface="+mn-cs"/>
                            <a:sym typeface="맑은 고딕"/>
                          </a:rPr>
                          <a:t>화건</a:t>
                        </a:r>
                        <a:r>
                          <a:rPr dirty="0"/>
                          <a:t>)</a:t>
                        </a:r>
                      </a:p>
                    </a:txBody>
                    <a:tcPr marL="45720" marR="4572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 b="0">
                            <a:latin typeface="Calibri Light"/>
                            <a:ea typeface="Calibri Light"/>
                            <a:cs typeface="Calibri Light"/>
                          </a:defRPr>
                        </a:pPr>
                        <a:r>
                          <a:rPr b="1">
                            <a:latin typeface="+mn-lt"/>
                            <a:ea typeface="+mn-ea"/>
                            <a:cs typeface="+mn-cs"/>
                            <a:sym typeface="맑은 고딕"/>
                          </a:rPr>
                          <a:t>마늘</a:t>
                        </a:r>
                      </a:p>
                    </a:txBody>
                    <a:tcPr marL="45720" marR="4572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 b="0">
                            <a:latin typeface="Calibri Light"/>
                            <a:ea typeface="Calibri Light"/>
                            <a:cs typeface="Calibri Light"/>
                          </a:defRPr>
                        </a:pPr>
                        <a:r>
                          <a:rPr b="1">
                            <a:latin typeface="+mn-lt"/>
                            <a:ea typeface="+mn-ea"/>
                            <a:cs typeface="+mn-cs"/>
                            <a:sym typeface="맑은 고딕"/>
                          </a:rPr>
                          <a:t>양파</a:t>
                        </a:r>
                      </a:p>
                    </a:txBody>
                    <a:tcPr marL="45720" marR="4572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t>O  (-0.82) </a:t>
                        </a:r>
                      </a:p>
                    </a:txBody>
                    <a:tcPr marL="45720" marR="4572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t>O  (-0.82) </a:t>
                        </a:r>
                      </a:p>
                    </a:txBody>
                    <a:tcPr marL="45720" marR="4572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t>O  (-0.79) </a:t>
                        </a:r>
                      </a:p>
                    </a:txBody>
                    <a:tcPr marL="45720" marR="4572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dirty="0"/>
                          <a:t>O (0.58) </a:t>
                        </a:r>
                      </a:p>
                    </a:txBody>
                    <a:tcPr marL="45720" marR="4572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893083C7-E41F-3241-89AD-A997960D5F8E}"/>
                </a:ext>
              </a:extLst>
            </p:cNvPr>
            <p:cNvSpPr txBox="1"/>
            <p:nvPr/>
          </p:nvSpPr>
          <p:spPr>
            <a:xfrm>
              <a:off x="3435965" y="5434760"/>
              <a:ext cx="2272070" cy="370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normAutofit fontScale="92500"/>
            </a:bodyPr>
            <a:lstStyle>
              <a:lvl1pPr>
                <a:defRPr sz="1200">
                  <a:solidFill>
                    <a:srgbClr val="595959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dirty="0" err="1">
                  <a:latin typeface="+mn-lt"/>
                  <a:ea typeface="+mn-ea"/>
                  <a:cs typeface="+mn-cs"/>
                  <a:sym typeface="맑은 고딕"/>
                </a:rPr>
                <a:t>전년산</a:t>
              </a:r>
              <a:r>
                <a:rPr lang="ko-KR" altLang="en-US"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생산량과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가격의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상관관계</a:t>
              </a:r>
              <a:endParaRPr dirty="0">
                <a:latin typeface="+mn-lt"/>
                <a:ea typeface="+mn-ea"/>
                <a:cs typeface="+mn-cs"/>
                <a:sym typeface="맑은 고딕"/>
              </a:endParaRPr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B2EE6F5A-D1C6-774E-BDFB-FECD6129C957}"/>
              </a:ext>
            </a:extLst>
          </p:cNvPr>
          <p:cNvSpPr txBox="1">
            <a:spLocks/>
          </p:cNvSpPr>
          <p:nvPr/>
        </p:nvSpPr>
        <p:spPr>
          <a:xfrm>
            <a:off x="395536" y="255827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lang="en-US" altLang="ko-KR" dirty="0"/>
              <a:t>4.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농산물가격예측</a:t>
            </a:r>
            <a:r>
              <a:rPr lang="ko-KR" altLang="en-US" dirty="0"/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D30F7D-173C-574F-B832-3B3C9E41C6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51116430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5"/>
          <p:cNvGrpSpPr/>
          <p:nvPr/>
        </p:nvGrpSpPr>
        <p:grpSpPr>
          <a:xfrm>
            <a:off x="1147581" y="2242389"/>
            <a:ext cx="3173396" cy="1273742"/>
            <a:chOff x="-103164" y="510763"/>
            <a:chExt cx="3173395" cy="1273741"/>
          </a:xfrm>
        </p:grpSpPr>
        <p:sp>
          <p:nvSpPr>
            <p:cNvPr id="71" name="Text Box 5"/>
            <p:cNvSpPr txBox="1"/>
            <p:nvPr/>
          </p:nvSpPr>
          <p:spPr>
            <a:xfrm rot="2457997">
              <a:off x="-103164" y="953510"/>
              <a:ext cx="317339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농산물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가격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예측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br>
                <a:rPr dirty="0">
                  <a:latin typeface="+mn-lt"/>
                  <a:ea typeface="+mn-ea"/>
                  <a:cs typeface="+mn-cs"/>
                  <a:sym typeface="맑은 고딕"/>
                </a:rPr>
              </a:b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분석</a:t>
              </a:r>
              <a:endParaRPr dirty="0">
                <a:latin typeface="+mn-lt"/>
                <a:ea typeface="+mn-ea"/>
                <a:cs typeface="+mn-cs"/>
                <a:sym typeface="맑은 고딕"/>
              </a:endParaRPr>
            </a:p>
          </p:txBody>
        </p:sp>
        <p:sp>
          <p:nvSpPr>
            <p:cNvPr id="72" name="Text Box 4"/>
            <p:cNvSpPr txBox="1"/>
            <p:nvPr/>
          </p:nvSpPr>
          <p:spPr>
            <a:xfrm rot="2457997">
              <a:off x="1593017" y="510763"/>
              <a:ext cx="842537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dirty="0"/>
                <a:t>02</a:t>
              </a:r>
              <a:r>
                <a:rPr lang="en-US" altLang="ko-KR" dirty="0"/>
                <a:t>-3</a:t>
              </a:r>
              <a:endParaRPr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8016B7-1C7F-0248-AB1B-012A5F90D2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29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4091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5"/>
          <p:cNvGrpSpPr/>
          <p:nvPr/>
        </p:nvGrpSpPr>
        <p:grpSpPr>
          <a:xfrm>
            <a:off x="1147581" y="2242389"/>
            <a:ext cx="3173396" cy="1273742"/>
            <a:chOff x="-103164" y="510763"/>
            <a:chExt cx="3173395" cy="1273741"/>
          </a:xfrm>
        </p:grpSpPr>
        <p:sp>
          <p:nvSpPr>
            <p:cNvPr id="71" name="Text Box 5"/>
            <p:cNvSpPr txBox="1"/>
            <p:nvPr/>
          </p:nvSpPr>
          <p:spPr>
            <a:xfrm rot="2457997">
              <a:off x="-103164" y="953510"/>
              <a:ext cx="317339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농산물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lang="ko-KR" altLang="en-US" dirty="0">
                  <a:latin typeface="+mn-lt"/>
                  <a:ea typeface="+mn-ea"/>
                  <a:cs typeface="+mn-cs"/>
                  <a:sym typeface="맑은 고딕"/>
                </a:rPr>
                <a:t>위험도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br>
                <a:rPr dirty="0">
                  <a:latin typeface="+mn-lt"/>
                  <a:ea typeface="+mn-ea"/>
                  <a:cs typeface="+mn-cs"/>
                  <a:sym typeface="맑은 고딕"/>
                </a:rPr>
              </a:b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분석</a:t>
              </a:r>
              <a:endParaRPr dirty="0">
                <a:latin typeface="+mn-lt"/>
                <a:ea typeface="+mn-ea"/>
                <a:cs typeface="+mn-cs"/>
                <a:sym typeface="맑은 고딕"/>
              </a:endParaRPr>
            </a:p>
          </p:txBody>
        </p:sp>
        <p:sp>
          <p:nvSpPr>
            <p:cNvPr id="72" name="Text Box 4"/>
            <p:cNvSpPr txBox="1"/>
            <p:nvPr/>
          </p:nvSpPr>
          <p:spPr>
            <a:xfrm rot="2457997">
              <a:off x="1759729" y="510763"/>
              <a:ext cx="509112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1</a:t>
              </a: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F31F0D-C281-6347-8973-7CC56536504C}"/>
              </a:ext>
            </a:extLst>
          </p:cNvPr>
          <p:cNvSpPr txBox="1"/>
          <p:nvPr/>
        </p:nvSpPr>
        <p:spPr>
          <a:xfrm>
            <a:off x="5002925" y="4463408"/>
            <a:ext cx="2041583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200" dirty="0">
                <a:solidFill>
                  <a:schemeClr val="bg2"/>
                </a:solidFill>
              </a:rPr>
              <a:t>1.</a:t>
            </a:r>
            <a:r>
              <a:rPr lang="ko-KR" altLang="en-US" sz="1200" dirty="0">
                <a:solidFill>
                  <a:schemeClr val="bg2"/>
                </a:solidFill>
              </a:rPr>
              <a:t> 농산물 위험도 </a:t>
            </a:r>
            <a:r>
              <a:rPr lang="ko-KR" altLang="en-US" sz="1200" dirty="0" err="1">
                <a:solidFill>
                  <a:schemeClr val="bg2"/>
                </a:solidFill>
              </a:rPr>
              <a:t>분석문항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200" dirty="0">
              <a:solidFill>
                <a:schemeClr val="bg2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2.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농산물 위험도 분석 데이터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200" dirty="0">
              <a:solidFill>
                <a:schemeClr val="bg2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200" dirty="0">
                <a:solidFill>
                  <a:schemeClr val="bg2"/>
                </a:solidFill>
              </a:rPr>
              <a:t>3.</a:t>
            </a:r>
            <a:r>
              <a:rPr lang="ko-KR" altLang="en-US" sz="1200" dirty="0">
                <a:solidFill>
                  <a:schemeClr val="bg2"/>
                </a:solidFill>
              </a:rPr>
              <a:t> 농산물 위험도 분석 과정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200" dirty="0">
              <a:solidFill>
                <a:schemeClr val="bg2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4.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농산물 위험도 분석 결과</a:t>
            </a:r>
            <a:endParaRPr kumimoji="0" lang="ko-Kore-KR" altLang="en-US" sz="12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69CB89-9CF2-B74B-A5A7-B5CBABC9E7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4243390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9"/>
          <p:cNvGrpSpPr/>
          <p:nvPr/>
        </p:nvGrpSpPr>
        <p:grpSpPr>
          <a:xfrm>
            <a:off x="1593384" y="2093723"/>
            <a:ext cx="5957232" cy="3187633"/>
            <a:chOff x="0" y="0"/>
            <a:chExt cx="5957231" cy="3187632"/>
          </a:xfrm>
        </p:grpSpPr>
        <p:sp>
          <p:nvSpPr>
            <p:cNvPr id="121" name="제목 1"/>
            <p:cNvSpPr txBox="1"/>
            <p:nvPr/>
          </p:nvSpPr>
          <p:spPr>
            <a:xfrm>
              <a:off x="0" y="0"/>
              <a:ext cx="5957232" cy="796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2-3-1)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 농산물의 </a:t>
              </a:r>
              <a:r>
                <a: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맑은 고딕"/>
                </a:rPr>
                <a:t>평년 수입량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은 가격에 영향을 끼치는가</a:t>
              </a:r>
              <a:r>
                <a:t>?</a:t>
              </a:r>
            </a:p>
          </p:txBody>
        </p:sp>
        <p:sp>
          <p:nvSpPr>
            <p:cNvPr id="122" name="제목 1"/>
            <p:cNvSpPr txBox="1"/>
            <p:nvPr/>
          </p:nvSpPr>
          <p:spPr>
            <a:xfrm>
              <a:off x="0" y="796907"/>
              <a:ext cx="5957232" cy="796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2-3-2)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 농산물의 </a:t>
              </a:r>
              <a:r>
                <a: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맑은 고딕"/>
                </a:rPr>
                <a:t>평년 수출량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은 가격에 영향을 끼치는가</a:t>
              </a:r>
              <a:r>
                <a:t>?</a:t>
              </a:r>
            </a:p>
          </p:txBody>
        </p:sp>
        <p:sp>
          <p:nvSpPr>
            <p:cNvPr id="123" name="제목 1"/>
            <p:cNvSpPr txBox="1"/>
            <p:nvPr/>
          </p:nvSpPr>
          <p:spPr>
            <a:xfrm>
              <a:off x="0" y="1593815"/>
              <a:ext cx="5957232" cy="796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dirty="0"/>
                <a:t>2-3-3)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농산물의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맑은 고딕"/>
                </a:rPr>
                <a:t>월별</a:t>
              </a:r>
              <a:r>
                <a:rPr dirty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맑은 고딕"/>
                </a:rPr>
                <a:t>수입량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은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가격에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영향을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dirty="0" err="1">
                  <a:latin typeface="+mn-lt"/>
                  <a:ea typeface="+mn-ea"/>
                  <a:cs typeface="+mn-cs"/>
                  <a:sym typeface="맑은 고딕"/>
                </a:rPr>
                <a:t>끼치는가</a:t>
              </a:r>
              <a:r>
                <a:rPr dirty="0"/>
                <a:t>?</a:t>
              </a:r>
            </a:p>
          </p:txBody>
        </p:sp>
        <p:sp>
          <p:nvSpPr>
            <p:cNvPr id="124" name="제목 1"/>
            <p:cNvSpPr txBox="1"/>
            <p:nvPr/>
          </p:nvSpPr>
          <p:spPr>
            <a:xfrm>
              <a:off x="0" y="2390724"/>
              <a:ext cx="5957232" cy="796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2-3-4)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 농산물의 </a:t>
              </a:r>
              <a:r>
                <a: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맑은 고딕"/>
                </a:rPr>
                <a:t>월별 수출량</a:t>
              </a:r>
              <a:r>
                <a:rPr>
                  <a:latin typeface="+mn-lt"/>
                  <a:ea typeface="+mn-ea"/>
                  <a:cs typeface="+mn-cs"/>
                  <a:sym typeface="맑은 고딕"/>
                </a:rPr>
                <a:t>은 가격에 영향을 끼치는가</a:t>
              </a:r>
              <a:r>
                <a:t>?</a:t>
              </a: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69B3E53C-8B08-B042-80D0-FE070CC843AB}"/>
              </a:ext>
            </a:extLst>
          </p:cNvPr>
          <p:cNvSpPr txBox="1">
            <a:spLocks/>
          </p:cNvSpPr>
          <p:nvPr/>
        </p:nvSpPr>
        <p:spPr>
          <a:xfrm>
            <a:off x="395536" y="255827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lang="en-US" altLang="ko-KR" dirty="0">
                <a:latin typeface="+mn-lt"/>
                <a:ea typeface="+mn-ea"/>
                <a:cs typeface="+mn-cs"/>
                <a:sym typeface="맑은 고딕"/>
              </a:rPr>
              <a:t>1.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농산물가격예측</a:t>
            </a:r>
            <a:r>
              <a:rPr lang="ko-KR" altLang="en-US" dirty="0"/>
              <a:t> 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분석문항</a:t>
            </a:r>
            <a:endParaRPr lang="ko-KR" altLang="en-US"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132B8E-1276-A74E-B36B-15B9BC2BCFF6}"/>
              </a:ext>
            </a:extLst>
          </p:cNvPr>
          <p:cNvSpPr txBox="1">
            <a:spLocks/>
          </p:cNvSpPr>
          <p:nvPr/>
        </p:nvSpPr>
        <p:spPr>
          <a:xfrm>
            <a:off x="0" y="1296814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7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defTabSz="889000" hangingPunct="1">
              <a:lnSpc>
                <a:spcPct val="90000"/>
              </a:lnSpc>
              <a:spcBef>
                <a:spcPts val="800"/>
              </a:spcBef>
              <a:defRPr sz="2000" i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en-US" altLang="ko-KR" sz="2000" i="1" dirty="0">
                <a:latin typeface="Malgun Gothic"/>
                <a:ea typeface="Malgun Gothic"/>
                <a:cs typeface="Malgun Gothic"/>
                <a:sym typeface="Malgun Gothic"/>
              </a:rPr>
              <a:t>2-3.</a:t>
            </a:r>
            <a:r>
              <a:rPr lang="ko-KR" altLang="en-US" sz="2000" i="1" dirty="0">
                <a:latin typeface="Malgun Gothic"/>
                <a:ea typeface="Malgun Gothic"/>
                <a:cs typeface="Malgun Gothic"/>
                <a:sym typeface="Malgun Gothic"/>
              </a:rPr>
              <a:t> 농산물 수입량</a:t>
            </a:r>
            <a:r>
              <a:rPr lang="en-US" altLang="ko-KR" sz="2000" i="1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2000" i="1" dirty="0">
                <a:latin typeface="Malgun Gothic"/>
                <a:ea typeface="Malgun Gothic"/>
                <a:cs typeface="Malgun Gothic"/>
                <a:sym typeface="Malgun Gothic"/>
              </a:rPr>
              <a:t> 수출량이 가격에 영향을 끼치는가</a:t>
            </a:r>
            <a:r>
              <a:rPr lang="en-US" altLang="ko-KR" sz="2000" i="1" dirty="0"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lang="ko-KR" altLang="en-US" sz="2000" i="1"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C3D00-81EC-8848-A7E2-BEA6D92382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615063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667BD41-95FB-3F43-A351-B882A0E01BEE}"/>
              </a:ext>
            </a:extLst>
          </p:cNvPr>
          <p:cNvSpPr txBox="1"/>
          <p:nvPr/>
        </p:nvSpPr>
        <p:spPr>
          <a:xfrm>
            <a:off x="1593383" y="1879726"/>
            <a:ext cx="5957233" cy="4182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" altLang="ko-Kore-KR" b="1" dirty="0">
              <a:sym typeface="Calibri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D1EB9EE-3DD1-EC45-92A3-BDBFACB3DD4A}"/>
              </a:ext>
            </a:extLst>
          </p:cNvPr>
          <p:cNvSpPr txBox="1"/>
          <p:nvPr/>
        </p:nvSpPr>
        <p:spPr>
          <a:xfrm>
            <a:off x="395536" y="1443959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수집</a:t>
            </a:r>
            <a:endParaRPr lang="en-US" altLang="ko-KR" b="1" dirty="0"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6E9D5-B12F-F54D-9260-7CF5B10B6BBF}"/>
              </a:ext>
            </a:extLst>
          </p:cNvPr>
          <p:cNvSpPr txBox="1"/>
          <p:nvPr/>
        </p:nvSpPr>
        <p:spPr>
          <a:xfrm>
            <a:off x="608220" y="2262644"/>
            <a:ext cx="7448512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 err="1"/>
              <a:t>수입수출량</a:t>
            </a:r>
            <a:r>
              <a:rPr lang="ko-KR" altLang="en-US" b="1" dirty="0"/>
              <a:t> 데이터</a:t>
            </a:r>
            <a:r>
              <a:rPr lang="en-US" altLang="ko-KR" b="1" dirty="0"/>
              <a:t>&gt;</a:t>
            </a:r>
          </a:p>
          <a:p>
            <a:r>
              <a:rPr lang="en" altLang="ko-Kore-KR" dirty="0">
                <a:hlinkClick r:id="rId2"/>
              </a:rPr>
              <a:t>https://www.kati.net/statistics/periodPerformance.do</a:t>
            </a:r>
            <a:endParaRPr lang="en" altLang="ko-Kore-KR" dirty="0"/>
          </a:p>
          <a:p>
            <a:endParaRPr lang="en" altLang="ko-Kore-KR" dirty="0"/>
          </a:p>
          <a:p>
            <a:r>
              <a:rPr lang="en" altLang="ko-Kore-KR" dirty="0"/>
              <a:t>-</a:t>
            </a:r>
            <a:r>
              <a:rPr lang="ko-KR" altLang="en-US" dirty="0"/>
              <a:t>월별 </a:t>
            </a:r>
            <a:r>
              <a:rPr lang="en-US" altLang="ko-KR" dirty="0"/>
              <a:t>(</a:t>
            </a:r>
            <a:r>
              <a:rPr lang="ko-KR" altLang="en-US" dirty="0"/>
              <a:t>고추</a:t>
            </a:r>
            <a:r>
              <a:rPr lang="en-US" altLang="ko-KR" dirty="0"/>
              <a:t>,</a:t>
            </a:r>
            <a:r>
              <a:rPr lang="ko-KR" altLang="en-US" dirty="0"/>
              <a:t>양파</a:t>
            </a:r>
            <a:r>
              <a:rPr lang="en-US" altLang="ko-KR" dirty="0"/>
              <a:t>,</a:t>
            </a:r>
            <a:r>
              <a:rPr lang="ko-KR" altLang="en-US" dirty="0"/>
              <a:t>마늘 </a:t>
            </a:r>
            <a:r>
              <a:rPr lang="en-US" altLang="ko-KR" dirty="0"/>
              <a:t>- </a:t>
            </a:r>
            <a:r>
              <a:rPr lang="ko-KR" altLang="en-US" dirty="0"/>
              <a:t>월별 수입</a:t>
            </a:r>
            <a:r>
              <a:rPr lang="en-US" altLang="ko-KR" dirty="0"/>
              <a:t>,</a:t>
            </a:r>
            <a:r>
              <a:rPr lang="ko-KR" altLang="en-US" dirty="0"/>
              <a:t>수출</a:t>
            </a:r>
            <a:r>
              <a:rPr lang="en-US" altLang="ko-KR" dirty="0"/>
              <a:t>(</a:t>
            </a:r>
            <a:r>
              <a:rPr lang="ko-KR" altLang="en-US" dirty="0"/>
              <a:t>중량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기간</a:t>
            </a:r>
            <a:r>
              <a:rPr lang="en-US" altLang="ko-KR" dirty="0"/>
              <a:t>: 2010/01</a:t>
            </a:r>
            <a:r>
              <a:rPr lang="ko-KR" altLang="en-US" dirty="0"/>
              <a:t>월 </a:t>
            </a:r>
            <a:r>
              <a:rPr lang="en-US" altLang="ko-KR" dirty="0"/>
              <a:t>~ 2019/12</a:t>
            </a:r>
            <a:r>
              <a:rPr lang="ko-KR" altLang="en-US" dirty="0"/>
              <a:t>월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연도별 </a:t>
            </a:r>
            <a:r>
              <a:rPr lang="en-US" altLang="ko-KR" dirty="0"/>
              <a:t>(</a:t>
            </a:r>
            <a:r>
              <a:rPr lang="ko-KR" altLang="en-US" dirty="0"/>
              <a:t>고추</a:t>
            </a:r>
            <a:r>
              <a:rPr lang="en-US" altLang="ko-KR" dirty="0"/>
              <a:t>,</a:t>
            </a:r>
            <a:r>
              <a:rPr lang="ko-KR" altLang="en-US" dirty="0"/>
              <a:t>양파</a:t>
            </a:r>
            <a:r>
              <a:rPr lang="en-US" altLang="ko-KR" dirty="0"/>
              <a:t>,</a:t>
            </a:r>
            <a:r>
              <a:rPr lang="ko-KR" altLang="en-US" dirty="0"/>
              <a:t>마늘 </a:t>
            </a:r>
            <a:r>
              <a:rPr lang="en-US" altLang="ko-KR" dirty="0"/>
              <a:t>- </a:t>
            </a:r>
            <a:r>
              <a:rPr lang="ko-KR" altLang="en-US" dirty="0"/>
              <a:t>월별 수입</a:t>
            </a:r>
            <a:r>
              <a:rPr lang="en-US" altLang="ko-KR" dirty="0"/>
              <a:t>,</a:t>
            </a:r>
            <a:r>
              <a:rPr lang="ko-KR" altLang="en-US" dirty="0"/>
              <a:t>수출</a:t>
            </a:r>
            <a:r>
              <a:rPr lang="en-US" altLang="ko-KR" dirty="0"/>
              <a:t>(</a:t>
            </a:r>
            <a:r>
              <a:rPr lang="ko-KR" altLang="en-US" dirty="0"/>
              <a:t>중량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기간</a:t>
            </a:r>
            <a:r>
              <a:rPr lang="en-US" altLang="ko-KR" dirty="0"/>
              <a:t>: 2010</a:t>
            </a:r>
            <a:r>
              <a:rPr lang="ko-KR" altLang="en-US" dirty="0"/>
              <a:t>년 </a:t>
            </a:r>
            <a:r>
              <a:rPr lang="en-US" altLang="ko-KR" dirty="0"/>
              <a:t>~ 2019</a:t>
            </a:r>
            <a:r>
              <a:rPr lang="ko-KR" altLang="en-US" dirty="0"/>
              <a:t>년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가격 데이터</a:t>
            </a:r>
            <a:r>
              <a:rPr lang="en-US" altLang="ko-KR" b="1" dirty="0"/>
              <a:t>&gt;</a:t>
            </a:r>
            <a:r>
              <a:rPr lang="ko-KR" altLang="en-US" b="1" dirty="0"/>
              <a:t>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2-1</a:t>
            </a:r>
            <a:r>
              <a:rPr lang="ko-KR" altLang="en-US" dirty="0"/>
              <a:t>과 동일</a:t>
            </a:r>
            <a:endParaRPr lang="en-US" altLang="ko-KR" dirty="0"/>
          </a:p>
          <a:p>
            <a:r>
              <a:rPr lang="en" altLang="ko-Kore-KR" dirty="0">
                <a:hlinkClick r:id="rId3"/>
              </a:rPr>
              <a:t>https://www.kamis.or.kr/customer/price/wholesale/period.do?action=monthly</a:t>
            </a:r>
            <a:endParaRPr lang="en" alt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7C3CE9-80C6-D04B-9F9D-5CF11CFFDE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31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303014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D1EB9EE-3DD1-EC45-92A3-BDBFACB3DD4A}"/>
              </a:ext>
            </a:extLst>
          </p:cNvPr>
          <p:cNvSpPr txBox="1"/>
          <p:nvPr/>
        </p:nvSpPr>
        <p:spPr>
          <a:xfrm>
            <a:off x="395536" y="1443959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구조</a:t>
            </a:r>
            <a:r>
              <a:rPr lang="en-US" altLang="ko-KR" b="1" dirty="0">
                <a:sym typeface="Calibri"/>
              </a:rPr>
              <a:t>_</a:t>
            </a:r>
            <a:r>
              <a:rPr lang="ko-KR" altLang="en-US" b="1" dirty="0">
                <a:sym typeface="Calibri"/>
              </a:rPr>
              <a:t>월별 데이터</a:t>
            </a:r>
            <a:endParaRPr lang="en-US" altLang="ko-KR" b="1" dirty="0">
              <a:sym typeface="Calibri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99C8864-C871-0E4E-A099-590A7C089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4" y="2250379"/>
            <a:ext cx="3213100" cy="177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5AF830-B49E-B24E-AFB0-F4D23115B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07" y="4455728"/>
            <a:ext cx="4013200" cy="18669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1891F3-7B24-1B45-949C-A060BDF69D58}"/>
              </a:ext>
            </a:extLst>
          </p:cNvPr>
          <p:cNvGrpSpPr/>
          <p:nvPr/>
        </p:nvGrpSpPr>
        <p:grpSpPr>
          <a:xfrm>
            <a:off x="5936284" y="2093843"/>
            <a:ext cx="1520405" cy="1894830"/>
            <a:chOff x="5858190" y="2222449"/>
            <a:chExt cx="1520405" cy="18948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188E2F9-DE34-D84A-ADA7-E4C96E8CD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60" b="78061"/>
            <a:stretch/>
          </p:blipFill>
          <p:spPr>
            <a:xfrm>
              <a:off x="5858190" y="2222449"/>
              <a:ext cx="1520405" cy="484815"/>
            </a:xfrm>
            <a:prstGeom prst="rect">
              <a:avLst/>
            </a:prstGeom>
          </p:spPr>
        </p:pic>
        <p:pic>
          <p:nvPicPr>
            <p:cNvPr id="21" name="그림 20" descr="시계, 하얀색이(가) 표시된 사진&#10;&#10;자동 생성된 설명">
              <a:extLst>
                <a:ext uri="{FF2B5EF4-FFF2-40B4-BE49-F238E27FC236}">
                  <a16:creationId xmlns:a16="http://schemas.microsoft.com/office/drawing/2014/main" id="{6F7FE8D2-F3D0-ED4F-AF1C-2E9038EBC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9892" y="2694879"/>
              <a:ext cx="1397000" cy="1422400"/>
            </a:xfrm>
            <a:prstGeom prst="rect">
              <a:avLst/>
            </a:pr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5223B9DA-7E1B-544B-AF45-81DF65149B3A}"/>
              </a:ext>
            </a:extLst>
          </p:cNvPr>
          <p:cNvSpPr txBox="1"/>
          <p:nvPr/>
        </p:nvSpPr>
        <p:spPr>
          <a:xfrm>
            <a:off x="4119174" y="6332140"/>
            <a:ext cx="905652" cy="370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>
            <a:lvl1pPr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dirty="0"/>
              <a:t>월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별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CD09EA7-BAB1-8B45-97AD-3E0C761AC557}"/>
              </a:ext>
            </a:extLst>
          </p:cNvPr>
          <p:cNvSpPr txBox="1"/>
          <p:nvPr/>
        </p:nvSpPr>
        <p:spPr>
          <a:xfrm>
            <a:off x="1749496" y="3988673"/>
            <a:ext cx="1203911" cy="370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>
            <a:lvl1pPr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dirty="0"/>
              <a:t>월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별 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수입수출량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A609EC2-1B47-754B-8852-087F1CA02000}"/>
              </a:ext>
            </a:extLst>
          </p:cNvPr>
          <p:cNvSpPr txBox="1"/>
          <p:nvPr/>
        </p:nvSpPr>
        <p:spPr>
          <a:xfrm>
            <a:off x="6062562" y="3988673"/>
            <a:ext cx="1267847" cy="370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dirty="0"/>
              <a:t>월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별 농산물 가격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2E415AEB-3A62-9B49-A7AA-60E646B4C7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32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79036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D1EB9EE-3DD1-EC45-92A3-BDBFACB3DD4A}"/>
              </a:ext>
            </a:extLst>
          </p:cNvPr>
          <p:cNvSpPr txBox="1"/>
          <p:nvPr/>
        </p:nvSpPr>
        <p:spPr>
          <a:xfrm>
            <a:off x="395536" y="1443959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구조</a:t>
            </a:r>
            <a:r>
              <a:rPr lang="en-US" altLang="ko-KR" b="1" dirty="0">
                <a:sym typeface="Calibri"/>
              </a:rPr>
              <a:t>_</a:t>
            </a:r>
            <a:r>
              <a:rPr lang="ko-KR" altLang="en-US" b="1" dirty="0">
                <a:sym typeface="Calibri"/>
              </a:rPr>
              <a:t>연도별 데이터</a:t>
            </a:r>
            <a:endParaRPr lang="en-US" altLang="ko-KR" b="1" dirty="0">
              <a:sym typeface="Calibri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1EBB56-D45F-514E-980B-EF1C74932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31" y="2135346"/>
            <a:ext cx="3022600" cy="18796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EF3CC2-580E-D04A-822C-6BFA0EC9AD5A}"/>
              </a:ext>
            </a:extLst>
          </p:cNvPr>
          <p:cNvGrpSpPr/>
          <p:nvPr/>
        </p:nvGrpSpPr>
        <p:grpSpPr>
          <a:xfrm>
            <a:off x="5822665" y="2098435"/>
            <a:ext cx="1320800" cy="1866462"/>
            <a:chOff x="3911600" y="2267388"/>
            <a:chExt cx="1320800" cy="186646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ED6A508-164E-D34C-80EB-6D17B0FC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050" y="2724150"/>
              <a:ext cx="1231900" cy="1409700"/>
            </a:xfrm>
            <a:prstGeom prst="rect">
              <a:avLst/>
            </a:prstGeom>
          </p:spPr>
        </p:pic>
        <p:pic>
          <p:nvPicPr>
            <p:cNvPr id="20" name="그림 19" descr="테이블이(가) 표시된 사진&#10;&#10;자동 생성된 설명">
              <a:extLst>
                <a:ext uri="{FF2B5EF4-FFF2-40B4-BE49-F238E27FC236}">
                  <a16:creationId xmlns:a16="http://schemas.microsoft.com/office/drawing/2014/main" id="{30600B02-7765-214B-827F-106944CA9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600" y="2267388"/>
              <a:ext cx="1320800" cy="469900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32D82AC-1FB7-CB4D-BAD3-EEBAB5237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4525041"/>
            <a:ext cx="3632200" cy="17780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E42C3EFF-0822-A545-81AD-8FAA6D5F2DAE}"/>
              </a:ext>
            </a:extLst>
          </p:cNvPr>
          <p:cNvSpPr txBox="1"/>
          <p:nvPr/>
        </p:nvSpPr>
        <p:spPr>
          <a:xfrm>
            <a:off x="4119173" y="6332140"/>
            <a:ext cx="1041405" cy="370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>
            <a:lvl1pPr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연도별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3BBA05FD-AEA6-0D41-8B9D-820EF07FA0EA}"/>
              </a:ext>
            </a:extLst>
          </p:cNvPr>
          <p:cNvSpPr txBox="1"/>
          <p:nvPr/>
        </p:nvSpPr>
        <p:spPr>
          <a:xfrm>
            <a:off x="1749496" y="3988673"/>
            <a:ext cx="1309014" cy="370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>
            <a:lvl1pPr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연도별 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수입수출량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2F182EFD-FA38-BE4C-BA07-D621B0514706}"/>
              </a:ext>
            </a:extLst>
          </p:cNvPr>
          <p:cNvSpPr txBox="1"/>
          <p:nvPr/>
        </p:nvSpPr>
        <p:spPr>
          <a:xfrm>
            <a:off x="5822665" y="3993996"/>
            <a:ext cx="1320800" cy="370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>
            <a:lvl1pPr>
              <a:defRPr sz="1200">
                <a:solidFill>
                  <a:srgbClr val="595959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연도별 농산물 가격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592B7F2-B597-C149-BA0A-A2F448717D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554800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과정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0F1379-5223-DB48-992F-3FDA42AA8221}"/>
              </a:ext>
            </a:extLst>
          </p:cNvPr>
          <p:cNvSpPr/>
          <p:nvPr/>
        </p:nvSpPr>
        <p:spPr>
          <a:xfrm>
            <a:off x="1284889" y="1960208"/>
            <a:ext cx="657422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상관관계 분석</a:t>
            </a:r>
            <a:r>
              <a:rPr lang="en-US" altLang="ko-KR" b="1" dirty="0"/>
              <a:t>&gt;</a:t>
            </a:r>
            <a:endParaRPr lang="en" altLang="ko-Kore-KR" dirty="0"/>
          </a:p>
          <a:p>
            <a:endParaRPr lang="en" altLang="ko-Kore-KR" dirty="0"/>
          </a:p>
          <a:p>
            <a:r>
              <a:rPr lang="en" altLang="ko-Kore-KR" dirty="0" err="1"/>
              <a:t>onion_year_data</a:t>
            </a:r>
            <a:r>
              <a:rPr lang="en" altLang="ko-Kore-KR" dirty="0"/>
              <a:t>[['</a:t>
            </a:r>
            <a:r>
              <a:rPr lang="ko-KR" altLang="en-US" dirty="0"/>
              <a:t>수입</a:t>
            </a:r>
            <a:r>
              <a:rPr lang="en-US" altLang="ko-KR" dirty="0"/>
              <a:t>(</a:t>
            </a:r>
            <a:r>
              <a:rPr lang="ko-KR" altLang="en-US" dirty="0"/>
              <a:t>중량</a:t>
            </a:r>
            <a:r>
              <a:rPr lang="en-US" altLang="ko-KR" dirty="0"/>
              <a:t>)', '</a:t>
            </a:r>
            <a:r>
              <a:rPr lang="ko-KR" altLang="en-US" dirty="0"/>
              <a:t>평균가격</a:t>
            </a:r>
            <a:r>
              <a:rPr lang="en-US" altLang="ko-KR" dirty="0"/>
              <a:t>']].</a:t>
            </a:r>
            <a:r>
              <a:rPr lang="en" altLang="ko-Kore-KR" dirty="0" err="1"/>
              <a:t>corr</a:t>
            </a:r>
            <a:r>
              <a:rPr lang="en" altLang="ko-Kore-KR" dirty="0"/>
              <a:t>(method='</a:t>
            </a:r>
            <a:r>
              <a:rPr lang="en" altLang="ko-Kore-KR" dirty="0" err="1"/>
              <a:t>pearson</a:t>
            </a:r>
            <a:r>
              <a:rPr lang="en" altLang="ko-Kore-KR" dirty="0"/>
              <a:t>’)</a:t>
            </a:r>
          </a:p>
          <a:p>
            <a:endParaRPr lang="en" altLang="ko-Kore-KR" dirty="0"/>
          </a:p>
          <a:p>
            <a:r>
              <a:rPr lang="en" altLang="ko-Kore-KR" dirty="0" err="1"/>
              <a:t>onion_year_data</a:t>
            </a:r>
            <a:r>
              <a:rPr lang="en" altLang="ko-Kore-KR" dirty="0"/>
              <a:t>[['</a:t>
            </a:r>
            <a:r>
              <a:rPr lang="ko-KR" altLang="en-US" dirty="0"/>
              <a:t>수출</a:t>
            </a:r>
            <a:r>
              <a:rPr lang="en-US" altLang="ko-KR" dirty="0"/>
              <a:t>(</a:t>
            </a:r>
            <a:r>
              <a:rPr lang="ko-KR" altLang="en-US" dirty="0"/>
              <a:t>중량</a:t>
            </a:r>
            <a:r>
              <a:rPr lang="en-US" altLang="ko-KR" dirty="0"/>
              <a:t>)', '</a:t>
            </a:r>
            <a:r>
              <a:rPr lang="ko-KR" altLang="en-US" dirty="0"/>
              <a:t>평균가격</a:t>
            </a:r>
            <a:r>
              <a:rPr lang="en-US" altLang="ko-KR" dirty="0"/>
              <a:t>']].</a:t>
            </a:r>
            <a:r>
              <a:rPr lang="en" altLang="ko-Kore-KR" dirty="0" err="1"/>
              <a:t>corr</a:t>
            </a:r>
            <a:r>
              <a:rPr lang="en" altLang="ko-Kore-KR" dirty="0"/>
              <a:t>(method='</a:t>
            </a:r>
            <a:r>
              <a:rPr lang="en" altLang="ko-Kore-KR" dirty="0" err="1"/>
              <a:t>pearson</a:t>
            </a:r>
            <a:r>
              <a:rPr lang="en" altLang="ko-Kore-KR" dirty="0"/>
              <a:t>’)</a:t>
            </a:r>
          </a:p>
          <a:p>
            <a:endParaRPr lang="en" altLang="ko-Kore-KR" dirty="0"/>
          </a:p>
          <a:p>
            <a:r>
              <a:rPr lang="en" altLang="ko-Kore-KR" dirty="0" err="1"/>
              <a:t>onion_data</a:t>
            </a:r>
            <a:r>
              <a:rPr lang="en" altLang="ko-Kore-KR" dirty="0"/>
              <a:t>[['</a:t>
            </a:r>
            <a:r>
              <a:rPr lang="ko-KR" altLang="en-US" dirty="0"/>
              <a:t>수입</a:t>
            </a:r>
            <a:r>
              <a:rPr lang="en-US" altLang="ko-KR" dirty="0"/>
              <a:t>(</a:t>
            </a:r>
            <a:r>
              <a:rPr lang="ko-KR" altLang="en-US" dirty="0"/>
              <a:t>중량</a:t>
            </a:r>
            <a:r>
              <a:rPr lang="en-US" altLang="ko-KR" dirty="0"/>
              <a:t>)', '</a:t>
            </a:r>
            <a:r>
              <a:rPr lang="ko-KR" altLang="en-US" dirty="0"/>
              <a:t>가격</a:t>
            </a:r>
            <a:r>
              <a:rPr lang="en-US" altLang="ko-KR" dirty="0"/>
              <a:t>']].</a:t>
            </a:r>
            <a:r>
              <a:rPr lang="en" altLang="ko-Kore-KR" dirty="0" err="1"/>
              <a:t>corr</a:t>
            </a:r>
            <a:r>
              <a:rPr lang="en" altLang="ko-Kore-KR" dirty="0"/>
              <a:t>(method='</a:t>
            </a:r>
            <a:r>
              <a:rPr lang="en" altLang="ko-Kore-KR" dirty="0" err="1"/>
              <a:t>pearson</a:t>
            </a:r>
            <a:r>
              <a:rPr lang="en" altLang="ko-Kore-KR" dirty="0"/>
              <a:t>’)</a:t>
            </a:r>
          </a:p>
          <a:p>
            <a:endParaRPr lang="en" altLang="ko-Kore-KR" dirty="0"/>
          </a:p>
          <a:p>
            <a:r>
              <a:rPr lang="en" altLang="ko-Kore-KR" dirty="0" err="1"/>
              <a:t>onion_data</a:t>
            </a:r>
            <a:r>
              <a:rPr lang="en" altLang="ko-Kore-KR" dirty="0"/>
              <a:t>[['</a:t>
            </a:r>
            <a:r>
              <a:rPr lang="ko-KR" altLang="en-US" dirty="0"/>
              <a:t>수출</a:t>
            </a:r>
            <a:r>
              <a:rPr lang="en-US" altLang="ko-KR" dirty="0"/>
              <a:t>(</a:t>
            </a:r>
            <a:r>
              <a:rPr lang="ko-KR" altLang="en-US" dirty="0"/>
              <a:t>중량</a:t>
            </a:r>
            <a:r>
              <a:rPr lang="en-US" altLang="ko-KR" dirty="0"/>
              <a:t>)', '</a:t>
            </a:r>
            <a:r>
              <a:rPr lang="ko-KR" altLang="en-US" dirty="0"/>
              <a:t>가격</a:t>
            </a:r>
            <a:r>
              <a:rPr lang="en-US" altLang="ko-KR" dirty="0"/>
              <a:t>']].</a:t>
            </a:r>
            <a:r>
              <a:rPr lang="en" altLang="ko-Kore-KR" dirty="0" err="1"/>
              <a:t>corr</a:t>
            </a:r>
            <a:r>
              <a:rPr lang="en" altLang="ko-Kore-KR" dirty="0"/>
              <a:t>(method='</a:t>
            </a:r>
            <a:r>
              <a:rPr lang="en" altLang="ko-Kore-KR" dirty="0" err="1"/>
              <a:t>pearson</a:t>
            </a:r>
            <a:r>
              <a:rPr lang="en" altLang="ko-Kore-KR" dirty="0"/>
              <a:t>')</a:t>
            </a:r>
            <a:endParaRPr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649730-240D-AD4A-921B-39D49A7615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34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5440362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66" y="1286707"/>
            <a:ext cx="6354268" cy="533311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6AAB333-49B2-674B-875B-E6713EF669BD}"/>
              </a:ext>
            </a:extLst>
          </p:cNvPr>
          <p:cNvSpPr txBox="1">
            <a:spLocks/>
          </p:cNvSpPr>
          <p:nvPr/>
        </p:nvSpPr>
        <p:spPr>
          <a:xfrm>
            <a:off x="395536" y="255827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lang="en-US" altLang="ko-KR" dirty="0"/>
              <a:t>4.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농산물가격예측</a:t>
            </a:r>
            <a:r>
              <a:rPr lang="ko-KR" altLang="en-US" dirty="0"/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분석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57C5F2-726C-DE41-88D1-8F8F1C1FEC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35</a:t>
            </a:fld>
            <a:endParaRPr lang="ko-Kore-KR" altLang="en-US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5"/>
          <p:cNvGrpSpPr/>
          <p:nvPr/>
        </p:nvGrpSpPr>
        <p:grpSpPr>
          <a:xfrm>
            <a:off x="1147581" y="2242389"/>
            <a:ext cx="3173396" cy="1273742"/>
            <a:chOff x="-103164" y="510763"/>
            <a:chExt cx="3173395" cy="1273741"/>
          </a:xfrm>
        </p:grpSpPr>
        <p:sp>
          <p:nvSpPr>
            <p:cNvPr id="71" name="Text Box 5"/>
            <p:cNvSpPr txBox="1"/>
            <p:nvPr/>
          </p:nvSpPr>
          <p:spPr>
            <a:xfrm rot="2457997">
              <a:off x="-103164" y="953510"/>
              <a:ext cx="317339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dirty="0">
                  <a:latin typeface="+mn-lt"/>
                  <a:ea typeface="+mn-ea"/>
                  <a:cs typeface="+mn-cs"/>
                  <a:sym typeface="맑은 고딕"/>
                </a:rPr>
                <a:t>분석 결과 </a:t>
              </a:r>
              <a:endParaRPr lang="en-US" altLang="ko-KR" dirty="0">
                <a:latin typeface="+mn-lt"/>
                <a:ea typeface="+mn-ea"/>
                <a:cs typeface="+mn-cs"/>
                <a:sym typeface="맑은 고딕"/>
              </a:endParaRPr>
            </a:p>
            <a:p>
              <a:pPr algn="ctr">
                <a:defRPr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ko-KR" altLang="en-US" dirty="0">
                  <a:latin typeface="+mn-lt"/>
                  <a:ea typeface="+mn-ea"/>
                  <a:cs typeface="+mn-cs"/>
                  <a:sym typeface="맑은 고딕"/>
                </a:rPr>
                <a:t>활용 방안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</a:p>
          </p:txBody>
        </p:sp>
        <p:sp>
          <p:nvSpPr>
            <p:cNvPr id="72" name="Text Box 4"/>
            <p:cNvSpPr txBox="1"/>
            <p:nvPr/>
          </p:nvSpPr>
          <p:spPr>
            <a:xfrm rot="2457997">
              <a:off x="1759729" y="510763"/>
              <a:ext cx="509112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dirty="0"/>
                <a:t>0</a:t>
              </a:r>
              <a:r>
                <a:rPr lang="en-US" altLang="ko-KR" dirty="0"/>
                <a:t>3</a:t>
              </a:r>
              <a:endParaRPr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213597-5EA7-044A-92A6-B20EE96C86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46414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dirty="0"/>
              <a:t>1.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</a:p>
        </p:txBody>
      </p:sp>
      <p:pic>
        <p:nvPicPr>
          <p:cNvPr id="3" name="officeArt object">
            <a:extLst>
              <a:ext uri="{FF2B5EF4-FFF2-40B4-BE49-F238E27FC236}">
                <a16:creationId xmlns:a16="http://schemas.microsoft.com/office/drawing/2014/main" id="{33AAE164-B3EF-FF44-B62D-36F0559F09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8150" y="1433195"/>
            <a:ext cx="5727700" cy="3996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E5B4BC-B40F-6248-ACDB-B95DA06CA9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37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8669723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dirty="0"/>
              <a:t>1.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389927-02AA-EC44-81BB-E98FD26F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" y="1987702"/>
            <a:ext cx="2651579" cy="381692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61C56-ACDF-1F42-944C-288395B488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81699402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dirty="0"/>
              <a:t>1.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938FF82-0399-5243-862B-2D42CB7B8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8" y="2012761"/>
            <a:ext cx="2447290" cy="36946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C0F66-A22B-374A-95D6-45944D7137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39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1132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BCA31A3-39DC-1F40-A903-E7FBE8909E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1401" y="1436726"/>
            <a:ext cx="7661196" cy="79690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89000">
              <a:lnSpc>
                <a:spcPct val="90000"/>
              </a:lnSpc>
              <a:spcBef>
                <a:spcPts val="800"/>
              </a:spcBef>
              <a:defRPr sz="2000" i="1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dirty="0"/>
              <a:t>1</a:t>
            </a:r>
            <a:r>
              <a:rPr lang="en-US" altLang="ko-KR" dirty="0"/>
              <a:t>-1.</a:t>
            </a:r>
            <a:r>
              <a:rPr lang="ko-KR" altLang="en-US" dirty="0"/>
              <a:t> 농산물</a:t>
            </a:r>
            <a:r>
              <a:rPr lang="en-US" altLang="ko-KR" dirty="0"/>
              <a:t>(</a:t>
            </a:r>
            <a:r>
              <a:rPr lang="ko-KR" altLang="en-US" dirty="0"/>
              <a:t>배추</a:t>
            </a:r>
            <a:r>
              <a:rPr lang="en-US" altLang="ko-KR" dirty="0"/>
              <a:t>,</a:t>
            </a:r>
            <a:r>
              <a:rPr lang="ko-KR" altLang="en-US" dirty="0"/>
              <a:t>무</a:t>
            </a:r>
            <a:r>
              <a:rPr lang="en-US" altLang="ko-KR" dirty="0"/>
              <a:t>,</a:t>
            </a:r>
            <a:r>
              <a:rPr lang="ko-KR" altLang="en-US" dirty="0"/>
              <a:t>고추</a:t>
            </a:r>
            <a:r>
              <a:rPr lang="en-US" altLang="ko-KR" dirty="0"/>
              <a:t>,</a:t>
            </a:r>
            <a:r>
              <a:rPr lang="ko-KR" altLang="en-US" dirty="0"/>
              <a:t>마늘</a:t>
            </a:r>
            <a:r>
              <a:rPr lang="en-US" altLang="ko-KR" dirty="0"/>
              <a:t>,</a:t>
            </a:r>
            <a:r>
              <a:rPr lang="ko-KR" altLang="en-US" dirty="0"/>
              <a:t>양파</a:t>
            </a:r>
            <a:r>
              <a:rPr lang="en-US" altLang="ko-KR" dirty="0"/>
              <a:t>)</a:t>
            </a:r>
            <a:r>
              <a:rPr lang="ko-KR" altLang="en-US" dirty="0"/>
              <a:t>별 생산량과 생육 기간 전체의 </a:t>
            </a:r>
            <a:br>
              <a:rPr lang="ko-KR" altLang="en-US" dirty="0"/>
            </a:br>
            <a:r>
              <a:rPr lang="ko-KR" altLang="en-US" dirty="0" err="1"/>
              <a:t>기상요인</a:t>
            </a:r>
            <a:r>
              <a:rPr lang="en-US" altLang="ko-KR" dirty="0"/>
              <a:t>(</a:t>
            </a:r>
            <a:r>
              <a:rPr lang="ko-KR" altLang="en-US" dirty="0"/>
              <a:t>기온</a:t>
            </a:r>
            <a:r>
              <a:rPr lang="en-US" altLang="ko-KR" dirty="0"/>
              <a:t>,</a:t>
            </a:r>
            <a:r>
              <a:rPr lang="ko-KR" altLang="en-US" dirty="0"/>
              <a:t> 강수량</a:t>
            </a:r>
            <a:r>
              <a:rPr lang="en-US" altLang="ko-KR" dirty="0"/>
              <a:t>,</a:t>
            </a:r>
            <a:r>
              <a:rPr lang="ko-KR" altLang="en-US" dirty="0"/>
              <a:t> 일사량</a:t>
            </a:r>
            <a:r>
              <a:rPr lang="en-US" altLang="ko-KR" dirty="0"/>
              <a:t>,</a:t>
            </a:r>
            <a:r>
              <a:rPr lang="ko-KR" altLang="en-US" dirty="0"/>
              <a:t> 습도</a:t>
            </a:r>
            <a:r>
              <a:rPr lang="en-US" altLang="ko-KR" dirty="0"/>
              <a:t>,</a:t>
            </a:r>
            <a:r>
              <a:rPr lang="ko-KR" altLang="en-US" dirty="0"/>
              <a:t> 적설량</a:t>
            </a:r>
            <a:r>
              <a:rPr lang="en-US" altLang="ko-KR" dirty="0"/>
              <a:t>,</a:t>
            </a:r>
            <a:r>
              <a:rPr lang="ko-KR" altLang="en-US" dirty="0"/>
              <a:t> 순간최대풍속</a:t>
            </a:r>
            <a:r>
              <a:rPr lang="en-US" altLang="ko-KR" dirty="0"/>
              <a:t>)</a:t>
            </a:r>
            <a:r>
              <a:rPr lang="ko-KR" altLang="en-US" dirty="0"/>
              <a:t>의 상관관계  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4CAEC3-D944-E749-BA3C-2035F7CE5623}"/>
              </a:ext>
            </a:extLst>
          </p:cNvPr>
          <p:cNvGrpSpPr/>
          <p:nvPr/>
        </p:nvGrpSpPr>
        <p:grpSpPr>
          <a:xfrm>
            <a:off x="1593383" y="2632091"/>
            <a:ext cx="5957233" cy="2390727"/>
            <a:chOff x="1593383" y="2632091"/>
            <a:chExt cx="5957233" cy="2390727"/>
          </a:xfrm>
        </p:grpSpPr>
        <p:sp>
          <p:nvSpPr>
            <p:cNvPr id="121" name="제목 1"/>
            <p:cNvSpPr txBox="1"/>
            <p:nvPr/>
          </p:nvSpPr>
          <p:spPr>
            <a:xfrm>
              <a:off x="1593383" y="2632091"/>
              <a:ext cx="5957233" cy="796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dirty="0"/>
                <a:t>1</a:t>
              </a:r>
              <a:r>
                <a:rPr dirty="0"/>
                <a:t>-</a:t>
              </a:r>
              <a:r>
                <a:rPr lang="en-US" altLang="ko-KR" dirty="0"/>
                <a:t>1</a:t>
              </a:r>
              <a:r>
                <a:rPr dirty="0"/>
                <a:t>-1)</a:t>
              </a:r>
              <a:r>
                <a:rPr dirty="0">
                  <a:latin typeface="+mn-lt"/>
                  <a:ea typeface="+mn-ea"/>
                  <a:cs typeface="+mn-cs"/>
                  <a:sym typeface="맑은 고딕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sym typeface="Calibri"/>
                </a:rPr>
                <a:t>8~10</a:t>
              </a:r>
              <a:r>
                <a:rPr lang="ko-KR" altLang="en-US" dirty="0">
                  <a:solidFill>
                    <a:schemeClr val="tx1"/>
                  </a:solidFill>
                  <a:sym typeface="Calibri"/>
                </a:rPr>
                <a:t>월 강수량</a:t>
              </a:r>
              <a:r>
                <a:rPr lang="ko-KR" altLang="en-US" b="1" dirty="0">
                  <a:sym typeface="Calibri"/>
                </a:rPr>
                <a:t>은 </a:t>
              </a:r>
              <a:r>
                <a:rPr lang="ko-KR" altLang="en-US" b="1" dirty="0">
                  <a:solidFill>
                    <a:schemeClr val="tx1"/>
                  </a:solidFill>
                  <a:sym typeface="Calibri"/>
                </a:rPr>
                <a:t>무 생산량</a:t>
              </a:r>
              <a:r>
                <a:rPr lang="ko-KR" altLang="en-US" b="1" dirty="0">
                  <a:sym typeface="Calibri"/>
                </a:rPr>
                <a:t>과 얼마만큼의 상관관계가 있는가</a:t>
              </a:r>
              <a:r>
                <a:rPr lang="en-US" altLang="ko-KR" b="1" dirty="0">
                  <a:sym typeface="Calibri"/>
                </a:rPr>
                <a:t>?</a:t>
              </a:r>
            </a:p>
          </p:txBody>
        </p:sp>
        <p:sp>
          <p:nvSpPr>
            <p:cNvPr id="122" name="제목 1"/>
            <p:cNvSpPr txBox="1"/>
            <p:nvPr/>
          </p:nvSpPr>
          <p:spPr>
            <a:xfrm>
              <a:off x="1593383" y="3428998"/>
              <a:ext cx="5957233" cy="796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dirty="0"/>
                <a:t>1</a:t>
              </a:r>
              <a:r>
                <a:rPr dirty="0"/>
                <a:t>-</a:t>
              </a:r>
              <a:r>
                <a:rPr lang="en-US" altLang="ko-KR" dirty="0"/>
                <a:t>1</a:t>
              </a:r>
              <a:r>
                <a:rPr dirty="0"/>
                <a:t>-2)</a:t>
              </a:r>
              <a:r>
                <a:rPr lang="ko-KR" altLang="en-US" dirty="0"/>
                <a:t> </a:t>
              </a:r>
              <a:r>
                <a:rPr lang="ko-KR" altLang="en-US" b="1" dirty="0" err="1">
                  <a:sym typeface="Calibri"/>
                </a:rPr>
                <a:t>겨울동안의</a:t>
              </a:r>
              <a:r>
                <a:rPr lang="ko-KR" altLang="en-US" b="1" dirty="0">
                  <a:sym typeface="Calibri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sym typeface="Calibri"/>
                </a:rPr>
                <a:t>적설량</a:t>
              </a:r>
              <a:r>
                <a:rPr lang="ko-KR" altLang="en-US" b="1" dirty="0">
                  <a:sym typeface="Calibri"/>
                </a:rPr>
                <a:t>은 </a:t>
              </a:r>
              <a:r>
                <a:rPr lang="ko-KR" altLang="en-US" b="1" dirty="0">
                  <a:solidFill>
                    <a:schemeClr val="tx1"/>
                  </a:solidFill>
                  <a:sym typeface="Calibri"/>
                </a:rPr>
                <a:t>내년 마늘 및 양파 생산량</a:t>
              </a:r>
              <a:r>
                <a:rPr lang="ko-KR" altLang="en-US" b="1" dirty="0">
                  <a:sym typeface="Calibri"/>
                </a:rPr>
                <a:t>과 상관관계가 있는가</a:t>
              </a:r>
              <a:r>
                <a:rPr lang="en-US" altLang="ko-KR" b="1" dirty="0">
                  <a:sym typeface="Calibri"/>
                </a:rPr>
                <a:t>?</a:t>
              </a:r>
            </a:p>
          </p:txBody>
        </p: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A9D1E65-E098-7242-A612-A6F666D38186}"/>
                </a:ext>
              </a:extLst>
            </p:cNvPr>
            <p:cNvSpPr txBox="1"/>
            <p:nvPr/>
          </p:nvSpPr>
          <p:spPr>
            <a:xfrm>
              <a:off x="1593383" y="4225908"/>
              <a:ext cx="5957233" cy="796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dirty="0"/>
                <a:t>1</a:t>
              </a:r>
              <a:r>
                <a:rPr dirty="0"/>
                <a:t>-</a:t>
              </a:r>
              <a:r>
                <a:rPr lang="en-US" altLang="ko-KR" dirty="0"/>
                <a:t>1</a:t>
              </a:r>
              <a:r>
                <a:rPr dirty="0"/>
                <a:t>-</a:t>
              </a:r>
              <a:r>
                <a:rPr lang="en-US" altLang="ko-KR" dirty="0"/>
                <a:t>3</a:t>
              </a:r>
              <a:r>
                <a:rPr dirty="0"/>
                <a:t>)</a:t>
              </a:r>
              <a:r>
                <a:rPr lang="ko-KR" altLang="en-US" dirty="0"/>
                <a:t> </a:t>
              </a:r>
              <a:r>
                <a:rPr lang="en-US" altLang="ko-KR" dirty="0">
                  <a:solidFill>
                    <a:schemeClr val="tx1"/>
                  </a:solidFill>
                  <a:sym typeface="Calibri"/>
                </a:rPr>
                <a:t>5~7</a:t>
              </a:r>
              <a:r>
                <a:rPr lang="ko-KR" altLang="en-US" dirty="0">
                  <a:solidFill>
                    <a:schemeClr val="tx1"/>
                  </a:solidFill>
                  <a:sym typeface="Calibri"/>
                </a:rPr>
                <a:t>월 일조량</a:t>
              </a:r>
              <a:r>
                <a:rPr lang="ko-KR" altLang="en-US" b="1" dirty="0">
                  <a:sym typeface="Calibri"/>
                </a:rPr>
                <a:t>은 </a:t>
              </a:r>
              <a:r>
                <a:rPr lang="ko-KR" altLang="en-US" b="1" dirty="0">
                  <a:solidFill>
                    <a:schemeClr val="tx1"/>
                  </a:solidFill>
                  <a:sym typeface="Calibri"/>
                </a:rPr>
                <a:t>고추 생산량</a:t>
              </a:r>
              <a:r>
                <a:rPr lang="ko-KR" altLang="en-US" b="1" dirty="0">
                  <a:sym typeface="Calibri"/>
                </a:rPr>
                <a:t>과 상관관계가 있는가</a:t>
              </a:r>
              <a:r>
                <a:rPr lang="en-US" altLang="ko-KR" b="1" dirty="0">
                  <a:sym typeface="Calibri"/>
                </a:rPr>
                <a:t>?</a:t>
              </a:r>
            </a:p>
            <a:p>
              <a:pPr marL="342900" indent="-342900">
                <a:buFont typeface="+mj-lt"/>
                <a:buAutoNum type="alphaLcPeriod"/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lang="en-US" altLang="ko-KR" b="1" dirty="0">
                <a:sym typeface="Calibri"/>
              </a:endParaRP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3B83287C-69E8-D54D-A457-59020D25AE77}"/>
              </a:ext>
            </a:extLst>
          </p:cNvPr>
          <p:cNvSpPr txBox="1">
            <a:spLocks/>
          </p:cNvSpPr>
          <p:nvPr/>
        </p:nvSpPr>
        <p:spPr>
          <a:xfrm>
            <a:off x="395536" y="255827"/>
            <a:ext cx="7661196" cy="79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1" i="0" u="none" strike="noStrike" cap="none" spc="0" baseline="0">
                <a:solidFill>
                  <a:srgbClr val="595959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lang="en-US" altLang="ko-KR" dirty="0"/>
              <a:t>1.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농산물 위험도</a:t>
            </a:r>
            <a:r>
              <a:rPr lang="ko-KR" altLang="en-US" dirty="0"/>
              <a:t> </a:t>
            </a:r>
            <a:r>
              <a:rPr lang="ko-KR" altLang="en-US" dirty="0" err="1">
                <a:latin typeface="+mn-lt"/>
                <a:ea typeface="+mn-ea"/>
                <a:cs typeface="+mn-cs"/>
                <a:sym typeface="맑은 고딕"/>
              </a:rPr>
              <a:t>분석문항</a:t>
            </a:r>
            <a:endParaRPr lang="ko-KR" altLang="en-US"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2A7574-96E7-784F-84B8-712B5BFAC7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13461057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F89E36-4669-FF4F-B346-353E4D4110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40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02277237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분석문항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95" name="내용 개체 틀 8"/>
          <p:cNvGrpSpPr/>
          <p:nvPr/>
        </p:nvGrpSpPr>
        <p:grpSpPr>
          <a:xfrm>
            <a:off x="370680" y="2118598"/>
            <a:ext cx="8402639" cy="2620803"/>
            <a:chOff x="0" y="0"/>
            <a:chExt cx="8402638" cy="2620802"/>
          </a:xfrm>
        </p:grpSpPr>
        <p:grpSp>
          <p:nvGrpSpPr>
            <p:cNvPr id="88" name="그룹"/>
            <p:cNvGrpSpPr/>
            <p:nvPr/>
          </p:nvGrpSpPr>
          <p:grpSpPr>
            <a:xfrm>
              <a:off x="0" y="0"/>
              <a:ext cx="8402638" cy="1216801"/>
              <a:chOff x="0" y="0"/>
              <a:chExt cx="8402637" cy="1216800"/>
            </a:xfrm>
          </p:grpSpPr>
          <p:sp>
            <p:nvSpPr>
              <p:cNvPr id="86" name="모서리가 둥근 직사각형"/>
              <p:cNvSpPr/>
              <p:nvPr/>
            </p:nvSpPr>
            <p:spPr>
              <a:xfrm>
                <a:off x="0" y="0"/>
                <a:ext cx="8402637" cy="12168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FFFFF"/>
                  </a:gs>
                  <a:gs pos="3500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6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endParaRPr/>
              </a:p>
            </p:txBody>
          </p:sp>
          <p:sp>
            <p:nvSpPr>
              <p:cNvPr id="87" name="1. 농산물(고추,마늘,양파) 공급량이 가격에 영향을 끼치는가?"/>
              <p:cNvSpPr txBox="1"/>
              <p:nvPr/>
            </p:nvSpPr>
            <p:spPr>
              <a:xfrm>
                <a:off x="59399" y="203163"/>
                <a:ext cx="8283840" cy="8104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rPr dirty="0"/>
                  <a:t>1. </a:t>
                </a:r>
                <a:r>
                  <a:rPr dirty="0" err="1"/>
                  <a:t>농산물</a:t>
                </a:r>
                <a:r>
                  <a:rPr dirty="0"/>
                  <a:t>(</a:t>
                </a:r>
                <a:r>
                  <a:rPr lang="ko-KR" altLang="en-US" dirty="0"/>
                  <a:t>배추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무</a:t>
                </a:r>
                <a:r>
                  <a:rPr lang="en-US" altLang="ko-KR" dirty="0"/>
                  <a:t>,</a:t>
                </a:r>
                <a:r>
                  <a:rPr dirty="0" err="1"/>
                  <a:t>고추,마늘,양파</a:t>
                </a:r>
                <a:r>
                  <a:rPr dirty="0"/>
                  <a:t>)</a:t>
                </a:r>
                <a:r>
                  <a:rPr lang="ko-KR" altLang="en-US" dirty="0"/>
                  <a:t>별</a:t>
                </a:r>
                <a:r>
                  <a:rPr dirty="0"/>
                  <a:t> </a:t>
                </a:r>
                <a:r>
                  <a:rPr lang="ko-KR" altLang="en-US" b="1" dirty="0"/>
                  <a:t>생산량</a:t>
                </a:r>
                <a:r>
                  <a:rPr lang="ko-KR" altLang="en-US" dirty="0"/>
                  <a:t>과 생육 기간 전체의 </a:t>
                </a:r>
                <a:endParaRPr lang="en-US" altLang="ko-KR" dirty="0"/>
              </a:p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rPr lang="ko-KR" altLang="en-US" b="1" dirty="0" err="1"/>
                  <a:t>기상요인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기온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강수량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일사량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습도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적설량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순간최대풍속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상관관계 </a:t>
                </a:r>
                <a:endParaRPr dirty="0"/>
              </a:p>
            </p:txBody>
          </p:sp>
        </p:grpSp>
        <p:grpSp>
          <p:nvGrpSpPr>
            <p:cNvPr id="91" name="그룹"/>
            <p:cNvGrpSpPr/>
            <p:nvPr/>
          </p:nvGrpSpPr>
          <p:grpSpPr>
            <a:xfrm>
              <a:off x="0" y="1404000"/>
              <a:ext cx="8402638" cy="1216802"/>
              <a:chOff x="0" y="0"/>
              <a:chExt cx="8402637" cy="1216800"/>
            </a:xfrm>
          </p:grpSpPr>
          <p:sp>
            <p:nvSpPr>
              <p:cNvPr id="89" name="모서리가 둥근 직사각형"/>
              <p:cNvSpPr/>
              <p:nvPr/>
            </p:nvSpPr>
            <p:spPr>
              <a:xfrm>
                <a:off x="0" y="0"/>
                <a:ext cx="8402637" cy="12168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FFFFF"/>
                  </a:gs>
                  <a:gs pos="3500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6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endParaRPr/>
              </a:p>
            </p:txBody>
          </p:sp>
          <p:sp>
            <p:nvSpPr>
              <p:cNvPr id="90" name="2. 농산물(고추,마늘,양파) 생산량이 가격에 영향을 끼치는가?"/>
              <p:cNvSpPr txBox="1"/>
              <p:nvPr/>
            </p:nvSpPr>
            <p:spPr>
              <a:xfrm>
                <a:off x="59399" y="392957"/>
                <a:ext cx="8283840" cy="430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rPr dirty="0"/>
                  <a:t>2. </a:t>
                </a:r>
                <a:r>
                  <a:rPr lang="ko-KR" altLang="en-US" dirty="0"/>
                  <a:t>농산물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배추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고추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마늘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양파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별 생육기간 중 가장 중요한 시기는</a:t>
                </a:r>
                <a:r>
                  <a:rPr lang="en-US" altLang="ko-KR" dirty="0"/>
                  <a:t>?</a:t>
                </a:r>
                <a:endParaRPr dirty="0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8107B3-48BF-6F43-A215-053726CB68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41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91943170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dirty="0"/>
              <a:t>-</a:t>
            </a:r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/>
              <a:t>농산물</a:t>
            </a:r>
            <a:r>
              <a:rPr lang="en-US" altLang="ko-KR" dirty="0"/>
              <a:t>(</a:t>
            </a:r>
            <a:r>
              <a:rPr lang="ko-KR" altLang="en-US" dirty="0"/>
              <a:t>배추</a:t>
            </a:r>
            <a:r>
              <a:rPr lang="en-US" altLang="ko-KR" dirty="0"/>
              <a:t>,</a:t>
            </a:r>
            <a:r>
              <a:rPr lang="ko-KR" altLang="en-US" dirty="0"/>
              <a:t>무</a:t>
            </a:r>
            <a:r>
              <a:rPr lang="en-US" altLang="ko-KR" dirty="0"/>
              <a:t>,</a:t>
            </a:r>
            <a:r>
              <a:rPr lang="ko-KR" altLang="en-US" dirty="0"/>
              <a:t>고추</a:t>
            </a:r>
            <a:r>
              <a:rPr lang="en-US" altLang="ko-KR" dirty="0"/>
              <a:t>,</a:t>
            </a:r>
            <a:r>
              <a:rPr lang="ko-KR" altLang="en-US" dirty="0"/>
              <a:t>마늘</a:t>
            </a:r>
            <a:r>
              <a:rPr lang="en-US" altLang="ko-KR" dirty="0"/>
              <a:t>,</a:t>
            </a:r>
            <a:r>
              <a:rPr lang="ko-KR" altLang="en-US" dirty="0"/>
              <a:t>양파</a:t>
            </a:r>
            <a:r>
              <a:rPr lang="en-US" altLang="ko-KR" dirty="0"/>
              <a:t>)</a:t>
            </a:r>
            <a:r>
              <a:rPr lang="ko-KR" altLang="en-US" dirty="0"/>
              <a:t>별 생육기간 중 </a:t>
            </a:r>
            <a:br>
              <a:rPr lang="en-US" altLang="ko-KR" dirty="0"/>
            </a:br>
            <a:r>
              <a:rPr lang="ko-KR" altLang="en-US" dirty="0"/>
              <a:t>가장 중요한 시기는</a:t>
            </a:r>
            <a:r>
              <a:rPr lang="en-US" altLang="ko-KR" dirty="0"/>
              <a:t>?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3A3659-454B-9544-970D-9A121924A32D}"/>
              </a:ext>
            </a:extLst>
          </p:cNvPr>
          <p:cNvGrpSpPr/>
          <p:nvPr/>
        </p:nvGrpSpPr>
        <p:grpSpPr>
          <a:xfrm>
            <a:off x="1593383" y="2632091"/>
            <a:ext cx="5957233" cy="2390727"/>
            <a:chOff x="1593383" y="2632091"/>
            <a:chExt cx="5957233" cy="2390727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427C2257-EF94-024F-876A-B87991E27BD5}"/>
                </a:ext>
              </a:extLst>
            </p:cNvPr>
            <p:cNvSpPr txBox="1"/>
            <p:nvPr/>
          </p:nvSpPr>
          <p:spPr>
            <a:xfrm>
              <a:off x="1593383" y="2632091"/>
              <a:ext cx="5957233" cy="796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dirty="0"/>
                <a:t>1</a:t>
              </a:r>
              <a:r>
                <a:rPr dirty="0"/>
                <a:t>-</a:t>
              </a:r>
              <a:r>
                <a:rPr lang="en-US" altLang="ko-KR" dirty="0"/>
                <a:t>2</a:t>
              </a:r>
              <a:r>
                <a:rPr dirty="0"/>
                <a:t>-1)</a:t>
              </a:r>
              <a:r>
                <a:rPr lang="ko-KR" altLang="en-US" dirty="0"/>
                <a:t> 농산물 </a:t>
              </a:r>
              <a:r>
                <a:rPr lang="ko-KR" altLang="en-US" dirty="0" err="1"/>
                <a:t>파종시기는</a:t>
              </a:r>
              <a:r>
                <a:rPr lang="ko-KR" altLang="en-US" dirty="0"/>
                <a:t> 언제인가</a:t>
              </a:r>
              <a:r>
                <a:rPr lang="en-US" altLang="ko-KR" dirty="0"/>
                <a:t>?</a:t>
              </a:r>
              <a:endParaRPr lang="en-US" altLang="ko-KR" b="1" dirty="0">
                <a:sym typeface="Calibri"/>
              </a:endParaRP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AE46D07-ED5D-5247-9BB3-80C9AE355378}"/>
                </a:ext>
              </a:extLst>
            </p:cNvPr>
            <p:cNvSpPr txBox="1"/>
            <p:nvPr/>
          </p:nvSpPr>
          <p:spPr>
            <a:xfrm>
              <a:off x="1593383" y="3428998"/>
              <a:ext cx="5957233" cy="796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dirty="0"/>
                <a:t>1</a:t>
              </a:r>
              <a:r>
                <a:rPr dirty="0"/>
                <a:t>-</a:t>
              </a:r>
              <a:r>
                <a:rPr lang="en-US" altLang="ko-KR" dirty="0"/>
                <a:t>2</a:t>
              </a:r>
              <a:r>
                <a:rPr dirty="0"/>
                <a:t>-2)</a:t>
              </a:r>
              <a:r>
                <a:rPr lang="ko-KR" altLang="en-US" dirty="0"/>
                <a:t> 농산물 </a:t>
              </a:r>
              <a:r>
                <a:rPr lang="ko-KR" altLang="en-US" dirty="0" err="1"/>
                <a:t>수확시기는</a:t>
              </a:r>
              <a:r>
                <a:rPr lang="ko-KR" altLang="en-US" dirty="0"/>
                <a:t> 언제인가</a:t>
              </a:r>
              <a:r>
                <a:rPr lang="en-US" altLang="ko-KR" dirty="0"/>
                <a:t>?</a:t>
              </a:r>
              <a:endParaRPr lang="en-US" altLang="ko-KR" b="1" dirty="0">
                <a:sym typeface="Calibri"/>
              </a:endParaRPr>
            </a:p>
          </p:txBody>
        </p: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34C738D3-CD90-F449-BAE1-7C4DB9619467}"/>
                </a:ext>
              </a:extLst>
            </p:cNvPr>
            <p:cNvSpPr txBox="1"/>
            <p:nvPr/>
          </p:nvSpPr>
          <p:spPr>
            <a:xfrm>
              <a:off x="1593383" y="4225908"/>
              <a:ext cx="5957233" cy="796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>
                <a:defRPr b="1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dirty="0"/>
                <a:t>1</a:t>
              </a:r>
              <a:r>
                <a:rPr dirty="0"/>
                <a:t>-</a:t>
              </a:r>
              <a:r>
                <a:rPr lang="en-US" altLang="ko-KR" dirty="0"/>
                <a:t>2</a:t>
              </a:r>
              <a:r>
                <a:rPr dirty="0"/>
                <a:t>-</a:t>
              </a:r>
              <a:r>
                <a:rPr lang="en-US" altLang="ko-KR" dirty="0"/>
                <a:t>3</a:t>
              </a:r>
              <a:r>
                <a:rPr dirty="0"/>
                <a:t>)</a:t>
              </a:r>
              <a:r>
                <a:rPr lang="ko-KR" altLang="en-US" dirty="0"/>
                <a:t> 농산물 </a:t>
              </a:r>
              <a:r>
                <a:rPr lang="ko-KR" altLang="en-US" dirty="0" err="1"/>
                <a:t>생육단계를</a:t>
              </a:r>
              <a:r>
                <a:rPr lang="ko-KR" altLang="en-US" dirty="0"/>
                <a:t> 파악할 수 있는가</a:t>
              </a:r>
              <a:r>
                <a:rPr lang="en-US" altLang="ko-KR" dirty="0"/>
                <a:t>?</a:t>
              </a:r>
              <a:endParaRPr lang="en-US" altLang="ko-KR" b="1" dirty="0">
                <a:sym typeface="Calibri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D2A94-3AC0-4F46-B454-4A0A0A33B0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42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91439165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dirty="0"/>
              <a:t>-</a:t>
            </a:r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/>
              <a:t>농산물</a:t>
            </a:r>
            <a:r>
              <a:rPr lang="en-US" altLang="ko-KR" dirty="0"/>
              <a:t>(</a:t>
            </a:r>
            <a:r>
              <a:rPr lang="ko-KR" altLang="en-US" dirty="0"/>
              <a:t>배추</a:t>
            </a:r>
            <a:r>
              <a:rPr lang="en-US" altLang="ko-KR" dirty="0"/>
              <a:t>,</a:t>
            </a:r>
            <a:r>
              <a:rPr lang="ko-KR" altLang="en-US" dirty="0"/>
              <a:t>무</a:t>
            </a:r>
            <a:r>
              <a:rPr lang="en-US" altLang="ko-KR" dirty="0"/>
              <a:t>,</a:t>
            </a:r>
            <a:r>
              <a:rPr lang="ko-KR" altLang="en-US" dirty="0"/>
              <a:t>고추</a:t>
            </a:r>
            <a:r>
              <a:rPr lang="en-US" altLang="ko-KR" dirty="0"/>
              <a:t>,</a:t>
            </a:r>
            <a:r>
              <a:rPr lang="ko-KR" altLang="en-US" dirty="0"/>
              <a:t>마늘</a:t>
            </a:r>
            <a:r>
              <a:rPr lang="en-US" altLang="ko-KR" dirty="0"/>
              <a:t>,</a:t>
            </a:r>
            <a:r>
              <a:rPr lang="ko-KR" altLang="en-US" dirty="0"/>
              <a:t>양파</a:t>
            </a:r>
            <a:r>
              <a:rPr lang="en-US" altLang="ko-KR" dirty="0"/>
              <a:t>)</a:t>
            </a:r>
            <a:r>
              <a:rPr lang="ko-KR" altLang="en-US" dirty="0"/>
              <a:t>별 생육기간 중 </a:t>
            </a:r>
            <a:br>
              <a:rPr lang="en-US" altLang="ko-KR" dirty="0"/>
            </a:br>
            <a:r>
              <a:rPr lang="ko-KR" altLang="en-US" dirty="0"/>
              <a:t>가장 중요한 시기는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31C80C-B447-4C45-8F18-182B689CAE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43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41373979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dirty="0"/>
              <a:t>-</a:t>
            </a:r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/>
              <a:t>농산물</a:t>
            </a:r>
            <a:r>
              <a:rPr lang="en-US" altLang="ko-KR" dirty="0"/>
              <a:t>(</a:t>
            </a:r>
            <a:r>
              <a:rPr lang="ko-KR" altLang="en-US" dirty="0"/>
              <a:t>배추</a:t>
            </a:r>
            <a:r>
              <a:rPr lang="en-US" altLang="ko-KR" dirty="0"/>
              <a:t>,</a:t>
            </a:r>
            <a:r>
              <a:rPr lang="ko-KR" altLang="en-US" dirty="0"/>
              <a:t>무</a:t>
            </a:r>
            <a:r>
              <a:rPr lang="en-US" altLang="ko-KR" dirty="0"/>
              <a:t>,</a:t>
            </a:r>
            <a:r>
              <a:rPr lang="ko-KR" altLang="en-US" dirty="0"/>
              <a:t>고추</a:t>
            </a:r>
            <a:r>
              <a:rPr lang="en-US" altLang="ko-KR" dirty="0"/>
              <a:t>,</a:t>
            </a:r>
            <a:r>
              <a:rPr lang="ko-KR" altLang="en-US" dirty="0"/>
              <a:t>마늘</a:t>
            </a:r>
            <a:r>
              <a:rPr lang="en-US" altLang="ko-KR" dirty="0"/>
              <a:t>,</a:t>
            </a:r>
            <a:r>
              <a:rPr lang="ko-KR" altLang="en-US" dirty="0"/>
              <a:t>양파</a:t>
            </a:r>
            <a:r>
              <a:rPr lang="en-US" altLang="ko-KR" dirty="0"/>
              <a:t>)</a:t>
            </a:r>
            <a:r>
              <a:rPr lang="ko-KR" altLang="en-US" dirty="0"/>
              <a:t>별 생육기간 중 </a:t>
            </a:r>
            <a:br>
              <a:rPr lang="en-US" altLang="ko-KR" dirty="0"/>
            </a:br>
            <a:r>
              <a:rPr lang="ko-KR" altLang="en-US" dirty="0"/>
              <a:t>가장 중요한 시기는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204915-6CDB-4642-AFE0-E37601B2EB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44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59708201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t>1.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 농산물가격 그래프</a:t>
            </a:r>
          </a:p>
        </p:txBody>
      </p:sp>
      <p:pic>
        <p:nvPicPr>
          <p:cNvPr id="77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18" y="1412775"/>
            <a:ext cx="6492963" cy="48678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113100-AE87-F145-89B2-33D49776E7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7544738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t>1.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 농산물가격 그래프</a:t>
            </a:r>
          </a:p>
        </p:txBody>
      </p:sp>
      <p:pic>
        <p:nvPicPr>
          <p:cNvPr id="80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79" y="1412775"/>
            <a:ext cx="6354242" cy="48423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424F79-9CCD-FE4A-8C31-3779E683CE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73937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t>1.</a:t>
            </a:r>
            <a:r>
              <a:rPr>
                <a:latin typeface="+mn-lt"/>
                <a:ea typeface="+mn-ea"/>
                <a:cs typeface="+mn-cs"/>
                <a:sym typeface="맑은 고딕"/>
              </a:rPr>
              <a:t> 농산물가격 그래프</a:t>
            </a:r>
          </a:p>
        </p:txBody>
      </p:sp>
      <p:pic>
        <p:nvPicPr>
          <p:cNvPr id="83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36" y="1340767"/>
            <a:ext cx="6627327" cy="501317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DD8ABA-E339-3441-B2F7-FF1B823761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47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86913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분석문항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88" name="그룹"/>
          <p:cNvGrpSpPr/>
          <p:nvPr/>
        </p:nvGrpSpPr>
        <p:grpSpPr>
          <a:xfrm>
            <a:off x="370680" y="2820599"/>
            <a:ext cx="8402639" cy="1216802"/>
            <a:chOff x="0" y="0"/>
            <a:chExt cx="8402637" cy="1216800"/>
          </a:xfrm>
        </p:grpSpPr>
        <p:sp>
          <p:nvSpPr>
            <p:cNvPr id="86" name="모서리가 둥근 직사각형"/>
            <p:cNvSpPr/>
            <p:nvPr/>
          </p:nvSpPr>
          <p:spPr>
            <a:xfrm>
              <a:off x="0" y="0"/>
              <a:ext cx="8402637" cy="121680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ts val="600"/>
                </a:spcBef>
                <a:defRPr sz="2000" i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87" name="1. 농산물(고추,마늘,양파) 공급량이 가격에 영향을 끼치는가?"/>
            <p:cNvSpPr txBox="1"/>
            <p:nvPr/>
          </p:nvSpPr>
          <p:spPr>
            <a:xfrm>
              <a:off x="59399" y="203163"/>
              <a:ext cx="8283840" cy="810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spAutoFit/>
            </a:bodyPr>
            <a:lstStyle/>
            <a:p>
              <a:pPr defTabSz="889000">
                <a:lnSpc>
                  <a:spcPct val="90000"/>
                </a:lnSpc>
                <a:spcBef>
                  <a:spcPts val="800"/>
                </a:spcBef>
                <a:defRPr sz="2000" i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rPr dirty="0"/>
                <a:t>1. </a:t>
              </a:r>
              <a:r>
                <a:rPr dirty="0" err="1"/>
                <a:t>농산물</a:t>
              </a:r>
              <a:r>
                <a:rPr dirty="0"/>
                <a:t>(</a:t>
              </a:r>
              <a:r>
                <a:rPr lang="ko-KR" altLang="en-US" dirty="0"/>
                <a:t>배추</a:t>
              </a:r>
              <a:r>
                <a:rPr lang="en-US" altLang="ko-KR" dirty="0"/>
                <a:t>,</a:t>
              </a:r>
              <a:r>
                <a:rPr lang="ko-KR" altLang="en-US" dirty="0"/>
                <a:t>무</a:t>
              </a:r>
              <a:r>
                <a:rPr lang="en-US" altLang="ko-KR" dirty="0"/>
                <a:t>,</a:t>
              </a:r>
              <a:r>
                <a:rPr dirty="0" err="1"/>
                <a:t>고추,마늘,양파</a:t>
              </a:r>
              <a:r>
                <a:rPr dirty="0"/>
                <a:t>)</a:t>
              </a:r>
              <a:r>
                <a:rPr lang="ko-KR" altLang="en-US" dirty="0"/>
                <a:t>별</a:t>
              </a:r>
              <a:r>
                <a:rPr dirty="0"/>
                <a:t> </a:t>
              </a:r>
              <a:r>
                <a:rPr lang="ko-KR" altLang="en-US" b="1" dirty="0"/>
                <a:t>생산량</a:t>
              </a:r>
              <a:r>
                <a:rPr lang="ko-KR" altLang="en-US" dirty="0"/>
                <a:t>과 생육 기간 전체의 </a:t>
              </a:r>
              <a:endParaRPr lang="en-US" altLang="ko-KR" dirty="0"/>
            </a:p>
            <a:p>
              <a:pPr defTabSz="889000">
                <a:lnSpc>
                  <a:spcPct val="90000"/>
                </a:lnSpc>
                <a:spcBef>
                  <a:spcPts val="800"/>
                </a:spcBef>
                <a:defRPr sz="2000" i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rPr lang="ko-KR" altLang="en-US" b="1" dirty="0" err="1"/>
                <a:t>기상요인</a:t>
              </a:r>
              <a:r>
                <a:rPr lang="en-US" altLang="ko-KR" dirty="0"/>
                <a:t>(</a:t>
              </a:r>
              <a:r>
                <a:rPr lang="ko-KR" altLang="en-US" dirty="0"/>
                <a:t>기온</a:t>
              </a:r>
              <a:r>
                <a:rPr lang="en-US" altLang="ko-KR" dirty="0"/>
                <a:t>,</a:t>
              </a:r>
              <a:r>
                <a:rPr lang="ko-KR" altLang="en-US" dirty="0"/>
                <a:t> 강수량</a:t>
              </a:r>
              <a:r>
                <a:rPr lang="en-US" altLang="ko-KR" dirty="0"/>
                <a:t>,</a:t>
              </a:r>
              <a:r>
                <a:rPr lang="ko-KR" altLang="en-US" dirty="0"/>
                <a:t> 일사량</a:t>
              </a:r>
              <a:r>
                <a:rPr lang="en-US" altLang="ko-KR" dirty="0"/>
                <a:t>,</a:t>
              </a:r>
              <a:r>
                <a:rPr lang="ko-KR" altLang="en-US" dirty="0"/>
                <a:t> 습도</a:t>
              </a:r>
              <a:r>
                <a:rPr lang="en-US" altLang="ko-KR" dirty="0"/>
                <a:t>,</a:t>
              </a:r>
              <a:r>
                <a:rPr lang="ko-KR" altLang="en-US" dirty="0"/>
                <a:t> 적설량</a:t>
              </a:r>
              <a:r>
                <a:rPr lang="en-US" altLang="ko-KR" dirty="0"/>
                <a:t>,</a:t>
              </a:r>
              <a:r>
                <a:rPr lang="ko-KR" altLang="en-US" dirty="0"/>
                <a:t> 순간최대풍속</a:t>
              </a:r>
              <a:r>
                <a:rPr lang="en-US" altLang="ko-KR" dirty="0"/>
                <a:t>)</a:t>
              </a:r>
              <a:r>
                <a:rPr lang="ko-KR" altLang="en-US" dirty="0"/>
                <a:t>의 상관관계 </a:t>
              </a:r>
              <a:endParaRPr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3A5FAB-9F1A-AE49-8869-844B9E1478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9462823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농산물가격예측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분석문항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95" name="내용 개체 틀 8"/>
          <p:cNvGrpSpPr/>
          <p:nvPr/>
        </p:nvGrpSpPr>
        <p:grpSpPr>
          <a:xfrm>
            <a:off x="395288" y="1696792"/>
            <a:ext cx="8402637" cy="4024802"/>
            <a:chOff x="0" y="0"/>
            <a:chExt cx="8402636" cy="4024800"/>
          </a:xfrm>
        </p:grpSpPr>
        <p:grpSp>
          <p:nvGrpSpPr>
            <p:cNvPr id="88" name="그룹"/>
            <p:cNvGrpSpPr/>
            <p:nvPr/>
          </p:nvGrpSpPr>
          <p:grpSpPr>
            <a:xfrm>
              <a:off x="0" y="0"/>
              <a:ext cx="8402637" cy="1216800"/>
              <a:chOff x="0" y="0"/>
              <a:chExt cx="8402636" cy="1216799"/>
            </a:xfrm>
          </p:grpSpPr>
          <p:sp>
            <p:nvSpPr>
              <p:cNvPr id="86" name="모서리가 둥근 직사각형"/>
              <p:cNvSpPr/>
              <p:nvPr/>
            </p:nvSpPr>
            <p:spPr>
              <a:xfrm>
                <a:off x="0" y="0"/>
                <a:ext cx="8402637" cy="12168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FFFFF"/>
                  </a:gs>
                  <a:gs pos="3500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6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endParaRPr/>
              </a:p>
            </p:txBody>
          </p:sp>
          <p:sp>
            <p:nvSpPr>
              <p:cNvPr id="87" name="1. 농산물(고추,마늘,양파) 공급량이 가격에 영향을 끼치는가?"/>
              <p:cNvSpPr txBox="1"/>
              <p:nvPr/>
            </p:nvSpPr>
            <p:spPr>
              <a:xfrm>
                <a:off x="59399" y="370907"/>
                <a:ext cx="8283840" cy="474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1. 농산물(고추,마늘,양파) </a:t>
                </a:r>
                <a:r>
                  <a:rPr b="1"/>
                  <a:t>공급량</a:t>
                </a:r>
                <a:r>
                  <a:t>이 가격에 영향을 끼치는가?</a:t>
                </a:r>
              </a:p>
            </p:txBody>
          </p:sp>
        </p:grpSp>
        <p:grpSp>
          <p:nvGrpSpPr>
            <p:cNvPr id="91" name="그룹"/>
            <p:cNvGrpSpPr/>
            <p:nvPr/>
          </p:nvGrpSpPr>
          <p:grpSpPr>
            <a:xfrm>
              <a:off x="0" y="1404000"/>
              <a:ext cx="8402637" cy="1216801"/>
              <a:chOff x="0" y="0"/>
              <a:chExt cx="8402636" cy="1216799"/>
            </a:xfrm>
          </p:grpSpPr>
          <p:sp>
            <p:nvSpPr>
              <p:cNvPr id="89" name="모서리가 둥근 직사각형"/>
              <p:cNvSpPr/>
              <p:nvPr/>
            </p:nvSpPr>
            <p:spPr>
              <a:xfrm>
                <a:off x="0" y="0"/>
                <a:ext cx="8402637" cy="12168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FFFFF"/>
                  </a:gs>
                  <a:gs pos="3500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6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endParaRPr/>
              </a:p>
            </p:txBody>
          </p:sp>
          <p:sp>
            <p:nvSpPr>
              <p:cNvPr id="90" name="2. 농산물(고추,마늘,양파) 생산량이 가격에 영향을 끼치는가?"/>
              <p:cNvSpPr txBox="1"/>
              <p:nvPr/>
            </p:nvSpPr>
            <p:spPr>
              <a:xfrm>
                <a:off x="59399" y="370907"/>
                <a:ext cx="8283840" cy="474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2. 농산물(고추,마늘,양파) </a:t>
                </a:r>
                <a:r>
                  <a:rPr b="1"/>
                  <a:t>생산량</a:t>
                </a:r>
                <a:r>
                  <a:t>이 가격에 영향을 끼치는가?</a:t>
                </a:r>
              </a:p>
            </p:txBody>
          </p:sp>
        </p:grpSp>
        <p:grpSp>
          <p:nvGrpSpPr>
            <p:cNvPr id="94" name="그룹"/>
            <p:cNvGrpSpPr/>
            <p:nvPr/>
          </p:nvGrpSpPr>
          <p:grpSpPr>
            <a:xfrm>
              <a:off x="0" y="2808000"/>
              <a:ext cx="8402637" cy="1216801"/>
              <a:chOff x="0" y="0"/>
              <a:chExt cx="8402636" cy="1216799"/>
            </a:xfrm>
          </p:grpSpPr>
          <p:sp>
            <p:nvSpPr>
              <p:cNvPr id="92" name="모서리가 둥근 직사각형"/>
              <p:cNvSpPr/>
              <p:nvPr/>
            </p:nvSpPr>
            <p:spPr>
              <a:xfrm>
                <a:off x="0" y="0"/>
                <a:ext cx="8402637" cy="12168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FFFFF"/>
                  </a:gs>
                  <a:gs pos="3500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6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endParaRPr/>
              </a:p>
            </p:txBody>
          </p:sp>
          <p:sp>
            <p:nvSpPr>
              <p:cNvPr id="93" name="3. 농산물(고추,마늘,양파) 수입량, 수출량이 가격에 영향을 끼치는가?"/>
              <p:cNvSpPr txBox="1"/>
              <p:nvPr/>
            </p:nvSpPr>
            <p:spPr>
              <a:xfrm>
                <a:off x="59399" y="370907"/>
                <a:ext cx="8283840" cy="474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i="1">
                    <a:latin typeface="Malgun Gothic"/>
                    <a:ea typeface="Malgun Gothic"/>
                    <a:cs typeface="Malgun Gothic"/>
                    <a:sym typeface="Malgun Gothic"/>
                  </a:defRPr>
                </a:pPr>
                <a:r>
                  <a:t>3. 농산물(고추,마늘,양파) </a:t>
                </a:r>
                <a:r>
                  <a:rPr b="1"/>
                  <a:t>수입량, 수출량</a:t>
                </a:r>
                <a:r>
                  <a:t>이 가격에 영향을 끼치는가?</a:t>
                </a: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907D0B-B2E3-A943-A705-DDC58FAB96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49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6163685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667BD41-95FB-3F43-A351-B882A0E01BEE}"/>
              </a:ext>
            </a:extLst>
          </p:cNvPr>
          <p:cNvSpPr txBox="1"/>
          <p:nvPr/>
        </p:nvSpPr>
        <p:spPr>
          <a:xfrm>
            <a:off x="1593383" y="1879726"/>
            <a:ext cx="5957233" cy="4182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b="1" dirty="0">
                <a:sym typeface="Calibri"/>
              </a:rPr>
              <a:t>&lt;</a:t>
            </a:r>
            <a:r>
              <a:rPr lang="ko-KR" altLang="en-US" b="1" dirty="0">
                <a:sym typeface="Calibri"/>
              </a:rPr>
              <a:t>생산량데이터</a:t>
            </a:r>
            <a:r>
              <a:rPr lang="en-US" altLang="ko-KR" b="1" dirty="0">
                <a:sym typeface="Calibri"/>
              </a:rPr>
              <a:t>&gt;</a:t>
            </a: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국가통계포털 </a:t>
            </a:r>
            <a:r>
              <a:rPr lang="en" altLang="ko-Kore-KR" b="1" dirty="0">
                <a:sym typeface="Calibri"/>
                <a:hlinkClick r:id="rId2"/>
              </a:rPr>
              <a:t>http://kosis.kr/index/index.do</a:t>
            </a:r>
            <a:endParaRPr lang="en-US" altLang="ko-Kore-KR" b="1" dirty="0">
              <a:sym typeface="Calibri"/>
            </a:endParaRP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" altLang="ko-Kore-KR" b="1" dirty="0">
                <a:sym typeface="Calibri"/>
              </a:rPr>
              <a:t>-</a:t>
            </a:r>
            <a:r>
              <a:rPr lang="ko-KR" altLang="en-US" b="1" dirty="0">
                <a:sym typeface="Calibri"/>
              </a:rPr>
              <a:t>농작물생산조사</a:t>
            </a:r>
            <a:r>
              <a:rPr lang="en-US" altLang="ko-KR" b="1" dirty="0">
                <a:sym typeface="Calibri"/>
              </a:rPr>
              <a:t>(</a:t>
            </a:r>
            <a:r>
              <a:rPr lang="ko-KR" altLang="en-US" b="1" dirty="0">
                <a:sym typeface="Calibri"/>
              </a:rPr>
              <a:t>배추</a:t>
            </a:r>
            <a:r>
              <a:rPr lang="en-US" altLang="ko-KR" b="1" dirty="0">
                <a:sym typeface="Calibri"/>
              </a:rPr>
              <a:t>,</a:t>
            </a:r>
            <a:r>
              <a:rPr lang="ko-KR" altLang="en-US" b="1" dirty="0">
                <a:sym typeface="Calibri"/>
              </a:rPr>
              <a:t> 무</a:t>
            </a:r>
            <a:r>
              <a:rPr lang="en-US" altLang="ko-KR" b="1" dirty="0">
                <a:sym typeface="Calibri"/>
              </a:rPr>
              <a:t>,</a:t>
            </a:r>
            <a:r>
              <a:rPr lang="ko-KR" altLang="en-US" b="1" dirty="0">
                <a:sym typeface="Calibri"/>
              </a:rPr>
              <a:t> </a:t>
            </a:r>
            <a:r>
              <a:rPr lang="ko-KR" altLang="en-US" b="1" dirty="0" err="1">
                <a:sym typeface="Calibri"/>
              </a:rPr>
              <a:t>건고추</a:t>
            </a:r>
            <a:r>
              <a:rPr lang="en-US" altLang="ko-KR" b="1" dirty="0">
                <a:sym typeface="Calibri"/>
              </a:rPr>
              <a:t>,</a:t>
            </a:r>
            <a:r>
              <a:rPr lang="ko-KR" altLang="en-US" b="1" dirty="0">
                <a:sym typeface="Calibri"/>
              </a:rPr>
              <a:t> 마늘</a:t>
            </a:r>
            <a:r>
              <a:rPr lang="en-US" altLang="ko-KR" b="1" dirty="0">
                <a:sym typeface="Calibri"/>
              </a:rPr>
              <a:t>,</a:t>
            </a:r>
            <a:r>
              <a:rPr lang="ko-KR" altLang="en-US" b="1" dirty="0">
                <a:sym typeface="Calibri"/>
              </a:rPr>
              <a:t> 양파</a:t>
            </a:r>
            <a:r>
              <a:rPr lang="en-US" altLang="ko-KR" b="1" dirty="0">
                <a:sym typeface="Calibri"/>
              </a:rPr>
              <a:t>)</a:t>
            </a:r>
            <a:r>
              <a:rPr lang="ko-KR" altLang="en-US" b="1" dirty="0">
                <a:sym typeface="Calibri"/>
              </a:rPr>
              <a:t>  </a:t>
            </a:r>
            <a:endParaRPr lang="en-US" altLang="ko-KR" b="1" dirty="0">
              <a:sym typeface="Calibri"/>
            </a:endParaRP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b="1" dirty="0">
                <a:sym typeface="Calibri"/>
              </a:rPr>
              <a:t>2000</a:t>
            </a:r>
            <a:r>
              <a:rPr lang="ko-KR" altLang="en-US" b="1" dirty="0">
                <a:sym typeface="Calibri"/>
              </a:rPr>
              <a:t>년</a:t>
            </a:r>
            <a:r>
              <a:rPr lang="en-US" altLang="ko-KR" b="1" dirty="0">
                <a:sym typeface="Calibri"/>
              </a:rPr>
              <a:t>~2019</a:t>
            </a:r>
            <a:r>
              <a:rPr lang="ko-KR" altLang="en-US" b="1" dirty="0">
                <a:sym typeface="Calibri"/>
              </a:rPr>
              <a:t>년</a:t>
            </a:r>
            <a:r>
              <a:rPr lang="en-US" altLang="ko-KR" b="1" dirty="0">
                <a:sym typeface="Calibri"/>
              </a:rPr>
              <a:t>,</a:t>
            </a:r>
            <a:r>
              <a:rPr lang="ko-KR" altLang="en-US" b="1" dirty="0">
                <a:sym typeface="Calibri"/>
              </a:rPr>
              <a:t> 도별</a:t>
            </a:r>
            <a:endParaRPr lang="en-US" altLang="ko-KR" b="1" dirty="0">
              <a:sym typeface="Calibri"/>
            </a:endParaRP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" altLang="ko-Kore-KR" b="1" dirty="0">
              <a:sym typeface="Calibri"/>
            </a:endParaRP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" altLang="ko-Kore-KR" b="1" dirty="0">
              <a:sym typeface="Calibri"/>
            </a:endParaRP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b="1" dirty="0">
                <a:sym typeface="Calibri"/>
              </a:rPr>
              <a:t>&lt;</a:t>
            </a:r>
            <a:r>
              <a:rPr lang="ko-KR" altLang="en-US" b="1" dirty="0" err="1">
                <a:sym typeface="Calibri"/>
              </a:rPr>
              <a:t>날씨데이터</a:t>
            </a:r>
            <a:r>
              <a:rPr lang="en-US" altLang="ko-KR" b="1" dirty="0">
                <a:sym typeface="Calibri"/>
              </a:rPr>
              <a:t>&gt;</a:t>
            </a: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농업관측본부 </a:t>
            </a:r>
            <a:r>
              <a:rPr lang="en" altLang="ko-Kore-KR" b="1" dirty="0">
                <a:sym typeface="Calibri"/>
                <a:hlinkClick r:id="rId3"/>
              </a:rPr>
              <a:t>http://oasis.krei.re.kr/index.do</a:t>
            </a:r>
            <a:endParaRPr lang="en" altLang="ko-Kore-KR" b="1" dirty="0">
              <a:sym typeface="Calibri"/>
            </a:endParaRP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b="1" dirty="0">
                <a:sym typeface="Calibri"/>
              </a:rPr>
              <a:t>-</a:t>
            </a:r>
            <a:r>
              <a:rPr lang="ko-KR" altLang="en-US" b="1" dirty="0">
                <a:sym typeface="Calibri"/>
              </a:rPr>
              <a:t>기상자료</a:t>
            </a:r>
            <a:endParaRPr lang="en-US" altLang="ko-KR" b="1" dirty="0">
              <a:sym typeface="Calibri"/>
            </a:endParaRP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ko-KR" b="1" dirty="0">
                <a:sym typeface="Calibri"/>
              </a:rPr>
              <a:t>2000/01/01</a:t>
            </a:r>
            <a:r>
              <a:rPr lang="ko-KR" altLang="en-US" b="1" dirty="0">
                <a:sym typeface="Calibri"/>
              </a:rPr>
              <a:t> </a:t>
            </a:r>
            <a:r>
              <a:rPr lang="en-US" altLang="ko-KR" b="1" dirty="0">
                <a:sym typeface="Calibri"/>
              </a:rPr>
              <a:t>~</a:t>
            </a:r>
            <a:r>
              <a:rPr lang="ko-KR" altLang="en-US" b="1" dirty="0">
                <a:sym typeface="Calibri"/>
              </a:rPr>
              <a:t> </a:t>
            </a:r>
            <a:r>
              <a:rPr lang="en-US" altLang="ko-KR" b="1" dirty="0">
                <a:sym typeface="Calibri"/>
              </a:rPr>
              <a:t>2020/05/21.</a:t>
            </a:r>
            <a:r>
              <a:rPr lang="ko-KR" altLang="en-US" b="1" dirty="0">
                <a:sym typeface="Calibri"/>
              </a:rPr>
              <a:t> </a:t>
            </a:r>
            <a:r>
              <a:rPr lang="ko-KR" altLang="en-US" b="1" dirty="0" err="1">
                <a:sym typeface="Calibri"/>
              </a:rPr>
              <a:t>시군구별</a:t>
            </a:r>
            <a:endParaRPr lang="en-US" altLang="ko-KR" b="1" dirty="0">
              <a:sym typeface="Calibri"/>
            </a:endParaRPr>
          </a:p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" altLang="ko-Kore-KR" b="1" dirty="0">
              <a:sym typeface="Calibri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D1EB9EE-3DD1-EC45-92A3-BDBFACB3DD4A}"/>
              </a:ext>
            </a:extLst>
          </p:cNvPr>
          <p:cNvSpPr txBox="1"/>
          <p:nvPr/>
        </p:nvSpPr>
        <p:spPr>
          <a:xfrm>
            <a:off x="395536" y="1443959"/>
            <a:ext cx="6983059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수집</a:t>
            </a:r>
            <a:endParaRPr lang="en-US" altLang="ko-KR" b="1" dirty="0">
              <a:sym typeface="Calibri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E7B7C1-F51A-D84D-ACEF-A0CB4D39D6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5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5152640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1E4B129-3643-424A-B32B-3A01CB2E45FB}"/>
              </a:ext>
            </a:extLst>
          </p:cNvPr>
          <p:cNvSpPr txBox="1"/>
          <p:nvPr/>
        </p:nvSpPr>
        <p:spPr>
          <a:xfrm>
            <a:off x="3039049" y="1052736"/>
            <a:ext cx="3106918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전처리</a:t>
            </a:r>
            <a:r>
              <a:rPr lang="en-US" altLang="ko-KR" b="1" dirty="0">
                <a:sym typeface="Calibri"/>
              </a:rPr>
              <a:t>_</a:t>
            </a:r>
            <a:r>
              <a:rPr lang="ko-KR" altLang="en-US" b="1" dirty="0">
                <a:sym typeface="Calibri"/>
              </a:rPr>
              <a:t> 생산량데이터</a:t>
            </a:r>
            <a:endParaRPr lang="en-US" altLang="ko-KR" b="1" dirty="0"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E9FF17-D68A-C54B-9EB8-9A96EB0F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08" y="2430653"/>
            <a:ext cx="3009900" cy="43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6C6340-17A7-444C-8ABE-F3A55D4D73D0}"/>
              </a:ext>
            </a:extLst>
          </p:cNvPr>
          <p:cNvSpPr txBox="1"/>
          <p:nvPr/>
        </p:nvSpPr>
        <p:spPr>
          <a:xfrm>
            <a:off x="292308" y="2039815"/>
            <a:ext cx="12993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데이터 구조</a:t>
            </a:r>
            <a:endParaRPr kumimoji="0" lang="ko-Kore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9F43F-CBE4-684F-A3BA-0A4D6C91C9F6}"/>
              </a:ext>
            </a:extLst>
          </p:cNvPr>
          <p:cNvSpPr txBox="1"/>
          <p:nvPr/>
        </p:nvSpPr>
        <p:spPr>
          <a:xfrm>
            <a:off x="292308" y="3138449"/>
            <a:ext cx="456470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b="1" dirty="0"/>
              <a:t>작물에</a:t>
            </a:r>
            <a:r>
              <a:rPr lang="ko-KR" altLang="en-US" b="1" dirty="0"/>
              <a:t> 따라 아래와 같은 지역 데이터만 추출</a:t>
            </a:r>
            <a:endParaRPr kumimoji="0" lang="ko-Kore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83428-87B7-BC4E-A6E4-CBC292F36488}"/>
              </a:ext>
            </a:extLst>
          </p:cNvPr>
          <p:cNvSpPr txBox="1"/>
          <p:nvPr/>
        </p:nvSpPr>
        <p:spPr>
          <a:xfrm>
            <a:off x="292308" y="3507779"/>
            <a:ext cx="273888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ko-KR" altLang="en-US" dirty="0"/>
              <a:t>배추 </a:t>
            </a:r>
            <a:r>
              <a:rPr lang="en-US" altLang="ko-KR" dirty="0"/>
              <a:t>- </a:t>
            </a:r>
            <a:r>
              <a:rPr lang="ko-KR" altLang="en-US" dirty="0"/>
              <a:t>전라북도</a:t>
            </a:r>
            <a:endParaRPr lang="en-US" altLang="ko-KR" dirty="0"/>
          </a:p>
          <a:p>
            <a:r>
              <a:rPr lang="ko-KR" altLang="en-US" dirty="0"/>
              <a:t>무 </a:t>
            </a:r>
            <a:r>
              <a:rPr lang="en-US" altLang="ko-KR" dirty="0"/>
              <a:t>- </a:t>
            </a:r>
            <a:r>
              <a:rPr lang="ko-KR" altLang="en-US" dirty="0"/>
              <a:t>전라북도</a:t>
            </a:r>
            <a:endParaRPr lang="en-US" altLang="ko-KR" dirty="0"/>
          </a:p>
          <a:p>
            <a:r>
              <a:rPr lang="ko-KR" altLang="en-US" dirty="0" err="1"/>
              <a:t>건고추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경상북도</a:t>
            </a:r>
            <a:endParaRPr lang="en-US" altLang="ko-KR" dirty="0"/>
          </a:p>
          <a:p>
            <a:r>
              <a:rPr lang="ko-KR" altLang="en-US" dirty="0"/>
              <a:t>마늘 </a:t>
            </a:r>
            <a:r>
              <a:rPr lang="en-US" altLang="ko-KR" dirty="0"/>
              <a:t>- </a:t>
            </a:r>
            <a:r>
              <a:rPr lang="ko-KR" altLang="en-US" dirty="0"/>
              <a:t>전라남도</a:t>
            </a:r>
            <a:r>
              <a:rPr lang="en-US" altLang="ko-KR" dirty="0"/>
              <a:t>, </a:t>
            </a:r>
            <a:r>
              <a:rPr lang="ko-KR" altLang="en-US" dirty="0"/>
              <a:t>경상북도</a:t>
            </a:r>
            <a:endParaRPr lang="en-US" altLang="ko-KR" dirty="0"/>
          </a:p>
          <a:p>
            <a:r>
              <a:rPr lang="ko-KR" altLang="en-US" dirty="0"/>
              <a:t>양파 </a:t>
            </a:r>
            <a:r>
              <a:rPr lang="en-US" altLang="ko-KR" dirty="0"/>
              <a:t>- </a:t>
            </a:r>
            <a:r>
              <a:rPr lang="ko-KR" altLang="en-US" dirty="0"/>
              <a:t>전라남도</a:t>
            </a:r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3CE6131-B34C-9548-98A9-FAD9D2D9E8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6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3589564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데이터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0507F4D-9F6D-6740-B0E2-433AE246F77B}"/>
              </a:ext>
            </a:extLst>
          </p:cNvPr>
          <p:cNvSpPr txBox="1"/>
          <p:nvPr/>
        </p:nvSpPr>
        <p:spPr>
          <a:xfrm>
            <a:off x="3039049" y="1052736"/>
            <a:ext cx="2860082" cy="79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normAutofit/>
          </a:bodyPr>
          <a:lstStyle/>
          <a:p>
            <a:pPr>
              <a:def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ko-KR" altLang="en-US" b="1" dirty="0">
                <a:sym typeface="Calibri"/>
              </a:rPr>
              <a:t>데이터 전처리</a:t>
            </a:r>
            <a:r>
              <a:rPr lang="en-US" altLang="ko-KR" b="1" dirty="0">
                <a:sym typeface="Calibri"/>
              </a:rPr>
              <a:t>_</a:t>
            </a:r>
            <a:r>
              <a:rPr lang="ko-KR" altLang="en-US" b="1" dirty="0">
                <a:sym typeface="Calibri"/>
              </a:rPr>
              <a:t> </a:t>
            </a:r>
            <a:r>
              <a:rPr lang="ko-KR" altLang="en-US" b="1" dirty="0" err="1">
                <a:sym typeface="Calibri"/>
              </a:rPr>
              <a:t>날씨데이터</a:t>
            </a:r>
            <a:endParaRPr lang="en-US" altLang="ko-KR" b="1" dirty="0">
              <a:sym typeface="Calibri"/>
            </a:endParaRPr>
          </a:p>
        </p:txBody>
      </p:sp>
      <p:pic>
        <p:nvPicPr>
          <p:cNvPr id="4" name="그림 3" descr="하얀색, 전화, 검은색, 앉아있는이(가) 표시된 사진&#10;&#10;자동 생성된 설명">
            <a:extLst>
              <a:ext uri="{FF2B5EF4-FFF2-40B4-BE49-F238E27FC236}">
                <a16:creationId xmlns:a16="http://schemas.microsoft.com/office/drawing/2014/main" id="{6C7117FF-2ADA-2540-BF4B-A8CB8855B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b="81388"/>
          <a:stretch/>
        </p:blipFill>
        <p:spPr>
          <a:xfrm>
            <a:off x="292308" y="2463368"/>
            <a:ext cx="8559384" cy="397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B3D4AE-8273-B143-A8BF-24C4F418A22B}"/>
              </a:ext>
            </a:extLst>
          </p:cNvPr>
          <p:cNvSpPr txBox="1"/>
          <p:nvPr/>
        </p:nvSpPr>
        <p:spPr>
          <a:xfrm>
            <a:off x="292308" y="2039815"/>
            <a:ext cx="18139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초기 데이터 구조</a:t>
            </a:r>
            <a:endParaRPr kumimoji="0" lang="ko-Kore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64634-5138-FA40-83DE-B5919ACA208B}"/>
              </a:ext>
            </a:extLst>
          </p:cNvPr>
          <p:cNvSpPr txBox="1"/>
          <p:nvPr/>
        </p:nvSpPr>
        <p:spPr>
          <a:xfrm>
            <a:off x="292308" y="3138449"/>
            <a:ext cx="29633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1</a:t>
            </a: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.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rPr kumimoji="0" lang="ko-Kore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주산지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날씨데이터만 추출</a:t>
            </a:r>
            <a:endParaRPr kumimoji="0" lang="ko-Kore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38618-C089-A249-9899-1DE8F9646A20}"/>
              </a:ext>
            </a:extLst>
          </p:cNvPr>
          <p:cNvSpPr txBox="1"/>
          <p:nvPr/>
        </p:nvSpPr>
        <p:spPr>
          <a:xfrm>
            <a:off x="292308" y="3507779"/>
            <a:ext cx="4176782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ko-KR" altLang="en-US" dirty="0"/>
              <a:t>배추 </a:t>
            </a:r>
            <a:r>
              <a:rPr lang="en-US" altLang="ko-KR" dirty="0"/>
              <a:t>- </a:t>
            </a:r>
            <a:r>
              <a:rPr lang="ko-KR" altLang="en-US" dirty="0"/>
              <a:t>전라북도 고창군</a:t>
            </a:r>
            <a:endParaRPr lang="en-US" altLang="ko-KR" dirty="0"/>
          </a:p>
          <a:p>
            <a:r>
              <a:rPr lang="ko-KR" altLang="en-US" dirty="0"/>
              <a:t>무 </a:t>
            </a:r>
            <a:r>
              <a:rPr lang="en-US" altLang="ko-KR" dirty="0"/>
              <a:t>- </a:t>
            </a:r>
            <a:r>
              <a:rPr lang="ko-KR" altLang="en-US" dirty="0"/>
              <a:t>전라북도 고창군 </a:t>
            </a:r>
            <a:endParaRPr lang="en-US" altLang="ko-KR" dirty="0"/>
          </a:p>
          <a:p>
            <a:r>
              <a:rPr lang="ko-KR" altLang="en-US" dirty="0" err="1"/>
              <a:t>건고추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경상북도 안동시</a:t>
            </a:r>
            <a:endParaRPr lang="en-US" altLang="ko-KR" dirty="0"/>
          </a:p>
          <a:p>
            <a:r>
              <a:rPr lang="ko-KR" altLang="en-US" dirty="0"/>
              <a:t>마늘 </a:t>
            </a:r>
            <a:r>
              <a:rPr lang="en-US" altLang="ko-KR" dirty="0"/>
              <a:t>- </a:t>
            </a:r>
            <a:r>
              <a:rPr lang="ko-KR" altLang="en-US" dirty="0"/>
              <a:t>전라남도 고흥군</a:t>
            </a:r>
            <a:r>
              <a:rPr lang="en-US" altLang="ko-KR" dirty="0"/>
              <a:t>, </a:t>
            </a:r>
            <a:r>
              <a:rPr lang="ko-KR" altLang="en-US" dirty="0"/>
              <a:t>경상북도 의성군</a:t>
            </a:r>
            <a:endParaRPr lang="en-US" altLang="ko-KR" dirty="0"/>
          </a:p>
          <a:p>
            <a:r>
              <a:rPr lang="ko-KR" altLang="en-US" dirty="0"/>
              <a:t>양파 </a:t>
            </a:r>
            <a:r>
              <a:rPr lang="en-US" altLang="ko-KR" dirty="0"/>
              <a:t>- </a:t>
            </a:r>
            <a:r>
              <a:rPr lang="ko-KR" altLang="en-US" dirty="0"/>
              <a:t>전라남도 무안군 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82C5E-2CA7-5A43-BED6-5CE72FBBC9F3}"/>
              </a:ext>
            </a:extLst>
          </p:cNvPr>
          <p:cNvSpPr txBox="1"/>
          <p:nvPr/>
        </p:nvSpPr>
        <p:spPr>
          <a:xfrm>
            <a:off x="292308" y="5262783"/>
            <a:ext cx="33816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2</a:t>
            </a: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.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rPr kumimoji="0" lang="ko-Kore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거래일자</a:t>
            </a:r>
            <a:r>
              <a:rPr lang="ko-KR" altLang="en-US" b="1" dirty="0" err="1"/>
              <a:t>를</a:t>
            </a:r>
            <a:r>
              <a:rPr lang="ko-KR" altLang="en-US" b="1" dirty="0"/>
              <a:t> </a:t>
            </a:r>
            <a:r>
              <a:rPr lang="en-US" altLang="ko-KR" b="1" dirty="0"/>
              <a:t>date</a:t>
            </a:r>
            <a:r>
              <a:rPr lang="ko-KR" altLang="en-US" b="1" dirty="0"/>
              <a:t>타입으로 변경</a:t>
            </a:r>
            <a:endParaRPr kumimoji="0" lang="ko-Kore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16A9D-B1B7-574D-BEB2-544DAB21CFFF}"/>
              </a:ext>
            </a:extLst>
          </p:cNvPr>
          <p:cNvSpPr txBox="1"/>
          <p:nvPr/>
        </p:nvSpPr>
        <p:spPr>
          <a:xfrm>
            <a:off x="292308" y="5944108"/>
            <a:ext cx="49269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ore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3</a:t>
            </a: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.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rPr kumimoji="0" lang="ko-Kore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년도</a:t>
            </a:r>
            <a:r>
              <a:rPr kumimoji="0" lang="en-US" altLang="ko-Kore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,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 월별로 </a:t>
            </a:r>
            <a:r>
              <a:rPr kumimoji="0" lang="en-US" altLang="ko-K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groupby</a:t>
            </a:r>
            <a:r>
              <a: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 Light"/>
                <a:ea typeface="Calibri Light"/>
                <a:cs typeface="Calibri Light"/>
                <a:sym typeface="Calibri Light"/>
              </a:rPr>
              <a:t>하고 평균 낸 데이터 생성</a:t>
            </a:r>
            <a:endParaRPr kumimoji="0" lang="ko-Kore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AA1250-62EF-F141-953F-FFDF00489E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7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6520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433E7A-8D32-DE48-9267-023F66CC5A76}"/>
              </a:ext>
            </a:extLst>
          </p:cNvPr>
          <p:cNvSpPr/>
          <p:nvPr/>
        </p:nvSpPr>
        <p:spPr>
          <a:xfrm>
            <a:off x="0" y="2092985"/>
            <a:ext cx="4501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data </a:t>
            </a:r>
            <a:r>
              <a:rPr lang="en" altLang="ko-Kore-KR" dirty="0">
                <a:solidFill>
                  <a:srgbClr val="666666"/>
                </a:solidFill>
              </a:rPr>
              <a:t>=</a:t>
            </a:r>
            <a:r>
              <a:rPr lang="en" altLang="ko-Kore-KR" dirty="0"/>
              <a:t> </a:t>
            </a:r>
            <a:r>
              <a:rPr lang="en" altLang="ko-Kore-KR" dirty="0" err="1"/>
              <a:t>pd</a:t>
            </a:r>
            <a:r>
              <a:rPr lang="en" altLang="ko-Kore-KR" dirty="0" err="1">
                <a:solidFill>
                  <a:srgbClr val="666666"/>
                </a:solidFill>
              </a:rPr>
              <a:t>.</a:t>
            </a:r>
            <a:r>
              <a:rPr lang="en" altLang="ko-Kore-KR" dirty="0" err="1"/>
              <a:t>merge</a:t>
            </a:r>
            <a:r>
              <a:rPr lang="en" altLang="ko-Kore-KR" dirty="0"/>
              <a:t>(</a:t>
            </a:r>
            <a:r>
              <a:rPr lang="ko-KR" altLang="en-US" dirty="0" err="1"/>
              <a:t>날씨데이터</a:t>
            </a:r>
            <a:r>
              <a:rPr lang="en" altLang="ko-Kore-KR" dirty="0"/>
              <a:t>,</a:t>
            </a:r>
            <a:r>
              <a:rPr lang="ko-KR" altLang="en-US" dirty="0"/>
              <a:t> 생산량데이터</a:t>
            </a:r>
            <a:r>
              <a:rPr lang="en" altLang="ko-Kore-KR" dirty="0"/>
              <a:t>)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0FF86-333E-5B42-B49A-BE97A6C2D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6552"/>
            <a:ext cx="9144000" cy="1920926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B0F5F8A0-A060-2842-B71F-943E1BE348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과정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B56A681F-F766-2441-98E6-7F3EEE9AB3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8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5744200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1"/>
          <p:cNvSpPr txBox="1">
            <a:spLocks noGrp="1"/>
          </p:cNvSpPr>
          <p:nvPr>
            <p:ph type="title"/>
          </p:nvPr>
        </p:nvSpPr>
        <p:spPr>
          <a:xfrm>
            <a:off x="395536" y="255827"/>
            <a:ext cx="7661196" cy="79690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dirty="0"/>
              <a:t>.</a:t>
            </a:r>
            <a:r>
              <a:rPr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농산물</a:t>
            </a:r>
            <a:r>
              <a:rPr lang="en-US" altLang="ko-Kore-KR" dirty="0"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위험도</a:t>
            </a:r>
            <a:r>
              <a:rPr dirty="0"/>
              <a:t> </a:t>
            </a:r>
            <a:r>
              <a:rPr dirty="0" err="1">
                <a:latin typeface="+mn-lt"/>
                <a:ea typeface="+mn-ea"/>
                <a:cs typeface="+mn-cs"/>
                <a:sym typeface="맑은 고딕"/>
              </a:rPr>
              <a:t>분석</a:t>
            </a:r>
            <a:r>
              <a:rPr lang="ko-KR" altLang="en-US" dirty="0">
                <a:latin typeface="+mn-lt"/>
                <a:ea typeface="+mn-ea"/>
                <a:cs typeface="+mn-cs"/>
                <a:sym typeface="맑은 고딕"/>
              </a:rPr>
              <a:t> 과정</a:t>
            </a:r>
            <a:endParaRPr dirty="0"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290F8-67E3-B641-A66E-4F5337F11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7" y="1963965"/>
            <a:ext cx="7897606" cy="41427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BE58C3-2FD6-1B4F-A271-E821EB984A7A}"/>
              </a:ext>
            </a:extLst>
          </p:cNvPr>
          <p:cNvSpPr/>
          <p:nvPr/>
        </p:nvSpPr>
        <p:spPr>
          <a:xfrm>
            <a:off x="0" y="1323684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data</a:t>
            </a:r>
            <a:r>
              <a:rPr lang="ko-KR" altLang="en-US" dirty="0"/>
              <a:t>상관관계 분석</a:t>
            </a:r>
            <a:endParaRPr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AC96C0-2C8D-5947-9CD5-93A025D3D0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ore-KR" smtClean="0"/>
              <a:t>9</a:t>
            </a:fld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5511628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1644</Words>
  <Application>Microsoft Macintosh PowerPoint</Application>
  <PresentationFormat>화면 슬라이드 쇼(4:3)</PresentationFormat>
  <Paragraphs>295</Paragraphs>
  <Slides>49</Slides>
  <Notes>1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Malgun Gothic</vt:lpstr>
      <vt:lpstr>Malgun Gothic</vt:lpstr>
      <vt:lpstr>Arial</vt:lpstr>
      <vt:lpstr>Calibri</vt:lpstr>
      <vt:lpstr>Calibri Light</vt:lpstr>
      <vt:lpstr>Helvetica</vt:lpstr>
      <vt:lpstr>Office 테마</vt:lpstr>
      <vt:lpstr>인공지능을 이용한 농산물 가격 예측 및 시각화</vt:lpstr>
      <vt:lpstr>PowerPoint 프레젠테이션</vt:lpstr>
      <vt:lpstr>PowerPoint 프레젠테이션</vt:lpstr>
      <vt:lpstr>1-1. 농산물(배추,무,고추,마늘,양파)별 생산량과 생육 기간 전체의  기상요인(기온, 강수량, 일사량, 습도, 적설량, 순간최대풍속)의 상관관계   </vt:lpstr>
      <vt:lpstr>2. 농산물 위험도 분석 데이터</vt:lpstr>
      <vt:lpstr>2. 농산물 위험도 분석 데이터</vt:lpstr>
      <vt:lpstr>2. 농산물 위험도 분석 데이터</vt:lpstr>
      <vt:lpstr>3. 농산물 위험도 분석 과정</vt:lpstr>
      <vt:lpstr>3. 농산물 위험도 분석 과정</vt:lpstr>
      <vt:lpstr>4. 농산물 위험도 분석 결과</vt:lpstr>
      <vt:lpstr>4. 농산물 위험도 분석 결과</vt:lpstr>
      <vt:lpstr>4. 농산물 위험도 분석 결과</vt:lpstr>
      <vt:lpstr>PowerPoint 프레젠테이션</vt:lpstr>
      <vt:lpstr>PowerPoint 프레젠테이션</vt:lpstr>
      <vt:lpstr>PowerPoint 프레젠테이션</vt:lpstr>
      <vt:lpstr>2. 농산물가격예측 분석 데이터</vt:lpstr>
      <vt:lpstr>2. 농산물가격예측 분석 데이터</vt:lpstr>
      <vt:lpstr>2. 농산물가격예측 분석 데이터</vt:lpstr>
      <vt:lpstr>3. 농산물가격예측 분석 과정</vt:lpstr>
      <vt:lpstr>2-1. 농산물 공급량이 가격에 영향을 끼치는가? </vt:lpstr>
      <vt:lpstr>2-1. 농산물 공급량이 가격에 영향을 끼치는가? </vt:lpstr>
      <vt:lpstr>2-1. 농산물 공급량이 가격에 영향을 끼치는가? </vt:lpstr>
      <vt:lpstr>PowerPoint 프레젠테이션</vt:lpstr>
      <vt:lpstr>PowerPoint 프레젠테이션</vt:lpstr>
      <vt:lpstr>2. 농산물가격예측 분석 데이터</vt:lpstr>
      <vt:lpstr>2. 농산물가격예측 분석 데이터</vt:lpstr>
      <vt:lpstr>3. 농산물가격예측 분석 과정</vt:lpstr>
      <vt:lpstr>PowerPoint 프레젠테이션</vt:lpstr>
      <vt:lpstr>PowerPoint 프레젠테이션</vt:lpstr>
      <vt:lpstr>PowerPoint 프레젠테이션</vt:lpstr>
      <vt:lpstr>2. 농산물가격예측 분석 데이터</vt:lpstr>
      <vt:lpstr>2. 농산물가격예측 분석 데이터</vt:lpstr>
      <vt:lpstr>2. 농산물가격예측 분석 데이터</vt:lpstr>
      <vt:lpstr>3. 농산물가격예측 분석 과정</vt:lpstr>
      <vt:lpstr>PowerPoint 프레젠테이션</vt:lpstr>
      <vt:lpstr>PowerPoint 프레젠테이션</vt:lpstr>
      <vt:lpstr>1. </vt:lpstr>
      <vt:lpstr>1. </vt:lpstr>
      <vt:lpstr>1. </vt:lpstr>
      <vt:lpstr>THANK YOU</vt:lpstr>
      <vt:lpstr>1. 농산물 위험도 분석문항</vt:lpstr>
      <vt:lpstr>1-2. 농산물(배추,무,고추,마늘,양파)별 생육기간 중  가장 중요한 시기는?</vt:lpstr>
      <vt:lpstr>1-2. 농산물(배추,무,고추,마늘,양파)별 생육기간 중  가장 중요한 시기는?</vt:lpstr>
      <vt:lpstr>1-2. 농산물(배추,무,고추,마늘,양파)별 생육기간 중  가장 중요한 시기는?</vt:lpstr>
      <vt:lpstr>1. 농산물가격 그래프</vt:lpstr>
      <vt:lpstr>1. 농산물가격 그래프</vt:lpstr>
      <vt:lpstr>1. 농산물가격 그래프</vt:lpstr>
      <vt:lpstr>1. 농산물 위험도 분석문항</vt:lpstr>
      <vt:lpstr>농산물가격예측 분석문항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인공지능을 이용한 농산물 가격 예측 및 시각화</dc:title>
  <cp:lastModifiedBy>김세진</cp:lastModifiedBy>
  <cp:revision>114</cp:revision>
  <dcterms:modified xsi:type="dcterms:W3CDTF">2020-05-24T06:06:05Z</dcterms:modified>
</cp:coreProperties>
</file>